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1"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05" autoAdjust="0"/>
  </p:normalViewPr>
  <p:slideViewPr>
    <p:cSldViewPr>
      <p:cViewPr>
        <p:scale>
          <a:sx n="75" d="100"/>
          <a:sy n="75" d="100"/>
        </p:scale>
        <p:origin x="-2670" y="-4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7A0C2-DAE2-445B-85F0-2A6D70BD2FA3}" type="datetimeFigureOut">
              <a:rPr lang="en-US" smtClean="0"/>
              <a:pPr/>
              <a:t>3/26/2012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BC7F1A-0B42-4B46-A570-30D0321A09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buSzPct val="45000"/>
              <a:buFont typeface="StarSymbol" charset="0"/>
              <a:buNone/>
            </a:pPr>
            <a:r>
              <a:rPr lang="en-GB" sz="1200" b="1" i="1" dirty="0" smtClean="0"/>
              <a:t>Welcome, and thank you for your willingness to devote your time to placing this critical issue before your fellow CPCUs and other insurance professionals. These materials should furnish you an adequate “road to run on” in leading a workshop on ethical business </a:t>
            </a:r>
            <a:r>
              <a:rPr lang="en-GB" sz="1200" b="1" i="1" dirty="0" err="1" smtClean="0"/>
              <a:t>behavior</a:t>
            </a:r>
            <a:r>
              <a:rPr lang="en-GB" sz="1200" b="1" i="1" dirty="0" smtClean="0"/>
              <a:t>. </a:t>
            </a:r>
          </a:p>
          <a:p>
            <a:pPr eaLnBrk="1" hangingPunct="1">
              <a:lnSpc>
                <a:spcPct val="95000"/>
              </a:lnSpc>
              <a:spcBef>
                <a:spcPct val="0"/>
              </a:spcBef>
              <a:buSzPct val="45000"/>
              <a:buFont typeface="StarSymbol" charset="0"/>
              <a:buNone/>
            </a:pPr>
            <a:endParaRPr lang="en-GB" sz="1200" b="1" i="1" dirty="0" smtClean="0"/>
          </a:p>
          <a:p>
            <a:pPr eaLnBrk="1" hangingPunct="1">
              <a:lnSpc>
                <a:spcPct val="95000"/>
              </a:lnSpc>
              <a:spcBef>
                <a:spcPct val="0"/>
              </a:spcBef>
              <a:buSzPct val="45000"/>
              <a:buFont typeface="StarSymbol" charset="0"/>
              <a:buNone/>
            </a:pPr>
            <a:r>
              <a:rPr lang="en-GB" sz="1200" b="1" i="1" dirty="0" smtClean="0"/>
              <a:t>See the facilitator's guide for an extended discussion on the aims of this course, and thoughts for the instructor/facilitator to keep in mind as you guide students through this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8DBC7F1A-0B42-4B46-A570-30D0321A098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95000"/>
              </a:lnSpc>
              <a:spcBef>
                <a:spcPct val="0"/>
              </a:spcBef>
              <a:spcAft>
                <a:spcPts val="0"/>
              </a:spcAft>
              <a:buClrTx/>
              <a:buSzPct val="45000"/>
              <a:buFont typeface="StarSymbol" charset="0"/>
              <a:buNone/>
              <a:tabLst/>
              <a:defRPr/>
            </a:pPr>
            <a:r>
              <a:rPr lang="en-GB" sz="1200" b="1" i="1" dirty="0" smtClean="0"/>
              <a:t>Rule-based: </a:t>
            </a:r>
            <a:r>
              <a:rPr lang="en-GB" sz="1200" b="1" i="1" u="sng" dirty="0" smtClean="0"/>
              <a:t>Strengths</a:t>
            </a:r>
            <a:r>
              <a:rPr lang="en-GB" sz="1200" b="1" i="1" dirty="0" smtClean="0"/>
              <a:t>: Can simplify decision and clearly indicate action (the rule is the rule; ignorance of the law is no excuse; invariable practice); </a:t>
            </a:r>
            <a:r>
              <a:rPr lang="en-GB" sz="1200" b="1" i="1" u="sng" dirty="0" smtClean="0"/>
              <a:t>Weaknesses</a:t>
            </a:r>
            <a:r>
              <a:rPr lang="en-GB" sz="1200" b="1" i="1" dirty="0" smtClean="0"/>
              <a:t>: Depends entirely on validity of the rules (many “wrong” things were once or continue to be “legal,” such as racism; if it isn’t illegal, must it be okay?); ignores the long-term implications of the actions (let the chips fall where they may); ignores unique aspects of a situation (novice vs. expert; first mistake vs. long-time perpetrator; innocent error vs. deliberate act)</a:t>
            </a:r>
          </a:p>
        </p:txBody>
      </p:sp>
      <p:sp>
        <p:nvSpPr>
          <p:cNvPr id="4" name="Slide Number Placeholder 3"/>
          <p:cNvSpPr>
            <a:spLocks noGrp="1"/>
          </p:cNvSpPr>
          <p:nvPr>
            <p:ph type="sldNum" sz="quarter" idx="10"/>
          </p:nvPr>
        </p:nvSpPr>
        <p:spPr/>
        <p:txBody>
          <a:bodyPr/>
          <a:lstStyle/>
          <a:p>
            <a:fld id="{8DBC7F1A-0B42-4B46-A570-30D0321A098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buSzPct val="45000"/>
              <a:buFont typeface="StarSymbol" charset="0"/>
              <a:buNone/>
            </a:pPr>
            <a:r>
              <a:rPr lang="en-GB" sz="1200" b="1" i="1" dirty="0" smtClean="0"/>
              <a:t>People-based</a:t>
            </a:r>
            <a:r>
              <a:rPr lang="en-GB" sz="1200" dirty="0" smtClean="0"/>
              <a:t>: </a:t>
            </a:r>
            <a:r>
              <a:rPr lang="en-GB" sz="1200" u="sng" dirty="0" smtClean="0"/>
              <a:t>Strengths</a:t>
            </a:r>
            <a:r>
              <a:rPr lang="en-GB" sz="1200" dirty="0" smtClean="0"/>
              <a:t>: based upon the Golden Rule, which exists in nearly identical form in all religions and cultures; closest to a universally accepted value as exists, and validated over many centuries; </a:t>
            </a:r>
            <a:r>
              <a:rPr lang="en-GB" sz="1200" u="sng" dirty="0" smtClean="0"/>
              <a:t>Weaknesses</a:t>
            </a:r>
            <a:r>
              <a:rPr lang="en-GB" sz="1200" dirty="0" smtClean="0"/>
              <a:t>: assumes the individual has the proper values (If I were in his position, I’d want him to lie to cover up my mistake, so I should lie to cover up his; if she were in my shoes, she’d want to sell the more expensive product, win the sales contest, and take that cruise, so it’s okay if I do the same)</a:t>
            </a:r>
          </a:p>
        </p:txBody>
      </p:sp>
      <p:sp>
        <p:nvSpPr>
          <p:cNvPr id="4" name="Slide Number Placeholder 3"/>
          <p:cNvSpPr>
            <a:spLocks noGrp="1"/>
          </p:cNvSpPr>
          <p:nvPr>
            <p:ph type="sldNum" sz="quarter" idx="10"/>
          </p:nvPr>
        </p:nvSpPr>
        <p:spPr/>
        <p:txBody>
          <a:bodyPr/>
          <a:lstStyle/>
          <a:p>
            <a:fld id="{8DBC7F1A-0B42-4B46-A570-30D0321A098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Summarize here only to make point no one approach is flawless of always recommended; see previous notes for discussion of weaknesses; also see facilitator's guide</a:t>
            </a:r>
          </a:p>
          <a:p>
            <a:endParaRPr lang="en-US" dirty="0"/>
          </a:p>
        </p:txBody>
      </p:sp>
      <p:sp>
        <p:nvSpPr>
          <p:cNvPr id="4" name="Slide Number Placeholder 3"/>
          <p:cNvSpPr>
            <a:spLocks noGrp="1"/>
          </p:cNvSpPr>
          <p:nvPr>
            <p:ph type="sldNum" sz="quarter" idx="10"/>
          </p:nvPr>
        </p:nvSpPr>
        <p:spPr/>
        <p:txBody>
          <a:bodyPr/>
          <a:lstStyle/>
          <a:p>
            <a:fld id="{8DBC7F1A-0B42-4B46-A570-30D0321A098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buSzPct val="45000"/>
              <a:buFont typeface="StarSymbol" charset="0"/>
              <a:buNone/>
            </a:pPr>
            <a:r>
              <a:rPr lang="en-GB" sz="1200" b="1" i="1" dirty="0" smtClean="0"/>
              <a:t>In reviewing (briefly!) the American Institute’s Code of Professional Ethics (or any of the others, as applicable to your audience), indicate that despite differences in wording, most codes possess certain common threads and validate certain common values; indicate how they afford a “light in the darkness” or “tie-breaker” to help determine which, among possibly many ethical choices, are the ones held to be most valid by one’s peers; can take a great deal of pressure off the individual when first facing a situation to understand others in his or her profession have been in such situation before, and the Code reflects the summation of their experience and wisdom; also point out that the existence of a Code for a given profession or professional designation establishes in the minds of others an expected level of ethical adherence to the Code, thus bringing a certain amount of “peer pressure” on the individual to resist temptation and follow the proper course</a:t>
            </a:r>
          </a:p>
        </p:txBody>
      </p:sp>
      <p:sp>
        <p:nvSpPr>
          <p:cNvPr id="4" name="Slide Number Placeholder 3"/>
          <p:cNvSpPr>
            <a:spLocks noGrp="1"/>
          </p:cNvSpPr>
          <p:nvPr>
            <p:ph type="sldNum" sz="quarter" idx="10"/>
          </p:nvPr>
        </p:nvSpPr>
        <p:spPr/>
        <p:txBody>
          <a:bodyPr/>
          <a:lstStyle/>
          <a:p>
            <a:fld id="{8DBC7F1A-0B42-4B46-A570-30D0321A098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buSzPct val="45000"/>
              <a:buFont typeface="StarSymbol" charset="0"/>
              <a:buNone/>
            </a:pPr>
            <a:r>
              <a:rPr lang="en-GB" dirty="0" smtClean="0"/>
              <a:t>Each case study is meant to represent totally independent events, with each to stand on its own merits. None of the facts are intended to carry over from one case to the next.</a:t>
            </a:r>
          </a:p>
          <a:p>
            <a:pPr eaLnBrk="1" hangingPunct="1">
              <a:lnSpc>
                <a:spcPct val="95000"/>
              </a:lnSpc>
              <a:spcBef>
                <a:spcPct val="0"/>
              </a:spcBef>
              <a:buSzPct val="45000"/>
              <a:buFont typeface="StarSymbol" charset="0"/>
              <a:buNone/>
            </a:pPr>
            <a:r>
              <a:rPr lang="en-GB" dirty="0" smtClean="0"/>
              <a:t>Depending upon the time available, size of your group, setting of the room, and comfort level of the facilitator, the cases can be: read aloud (all or as many as time allows) and discussed as a large group; read by participants silently, with discussion to follow as a large group; all discussed in smaller groups, to give more participants a chance to be involved, with directions to report back at the end of the session to the larger group as to the resulting discussion in each small group; or assign one case each to smaller groups, with directions to report back to the larger group on the case and discussion.</a:t>
            </a:r>
          </a:p>
          <a:p>
            <a:pPr eaLnBrk="1" hangingPunct="1">
              <a:lnSpc>
                <a:spcPct val="95000"/>
              </a:lnSpc>
              <a:spcBef>
                <a:spcPct val="0"/>
              </a:spcBef>
              <a:buSzPct val="45000"/>
              <a:buFont typeface="StarSymbol" charset="0"/>
              <a:buNone/>
            </a:pPr>
            <a:r>
              <a:rPr lang="en-GB" b="1" i="1" dirty="0" smtClean="0"/>
              <a:t>Care must be taken to remind participants that the objective is NOT to arrive at the “right” solution, but to practice applying the strengths and weaknesses of each of the three approaches to ethical decision making in realistic scenarios. Encourage each attendee to arrive at a possible solution to each case that meets the test of each ethical guideline. </a:t>
            </a:r>
          </a:p>
        </p:txBody>
      </p:sp>
      <p:sp>
        <p:nvSpPr>
          <p:cNvPr id="4" name="Slide Number Placeholder 3"/>
          <p:cNvSpPr>
            <a:spLocks noGrp="1"/>
          </p:cNvSpPr>
          <p:nvPr>
            <p:ph type="sldNum" sz="quarter" idx="10"/>
          </p:nvPr>
        </p:nvSpPr>
        <p:spPr/>
        <p:txBody>
          <a:bodyPr/>
          <a:lstStyle/>
          <a:p>
            <a:fld id="{8DBC7F1A-0B42-4B46-A570-30D0321A0986}"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buSzPct val="45000"/>
              <a:buFont typeface="StarSymbol" charset="0"/>
              <a:buNone/>
            </a:pPr>
            <a:r>
              <a:rPr lang="en-GB" sz="1200" b="1" i="1" dirty="0" smtClean="0"/>
              <a:t>Although each of the case studies is designed with the intent to focus the participant on the ethical issues involved, not the moral ones, there can be no guarantee every attendee will see each case in that light. If such a viewpoint is expressed, keep in mind the intention is not to go down a slippery slope of getting into an argument over fine points of “ethics versus morals” that is beyond the scope and intended level of this session. Never are you to allow a discussion of differing moral standards to distract from the objective of using ethical analysis. Not only will there be no winner in such a contest, the very emotion and conflict stirred up by such a debate will defeat the intended objectives of the session. If, in your opinion, participants convincingly argue the issues presented in a particular case are primarily moral ones, allow them the benefit of their beliefs, disregard that case, and move on to another case.</a:t>
            </a:r>
          </a:p>
        </p:txBody>
      </p:sp>
      <p:sp>
        <p:nvSpPr>
          <p:cNvPr id="4" name="Slide Number Placeholder 3"/>
          <p:cNvSpPr>
            <a:spLocks noGrp="1"/>
          </p:cNvSpPr>
          <p:nvPr>
            <p:ph type="sldNum" sz="quarter" idx="10"/>
          </p:nvPr>
        </p:nvSpPr>
        <p:spPr/>
        <p:txBody>
          <a:bodyPr/>
          <a:lstStyle/>
          <a:p>
            <a:fld id="{8DBC7F1A-0B42-4B46-A570-30D0321A0986}"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buSzPct val="45000"/>
              <a:buFont typeface="StarSymbol" charset="0"/>
              <a:buNone/>
            </a:pPr>
            <a:r>
              <a:rPr lang="en-GB" sz="1200" b="1" i="1" dirty="0" smtClean="0"/>
              <a:t>See the facilitator's guide for  discussion considerations specific to each case. These are meant only to suggest a few of the many possibilities, and not necessarily the best ones, illustrating how students, while thinking through each case, may use each of the ethical approaches from the outline. Encourage as many possibilities to be aired as time permits, always focusing upon whether each appears to properly utilize an ethical thought process.</a:t>
            </a:r>
          </a:p>
        </p:txBody>
      </p:sp>
      <p:sp>
        <p:nvSpPr>
          <p:cNvPr id="4" name="Slide Number Placeholder 3"/>
          <p:cNvSpPr>
            <a:spLocks noGrp="1"/>
          </p:cNvSpPr>
          <p:nvPr>
            <p:ph type="sldNum" sz="quarter" idx="10"/>
          </p:nvPr>
        </p:nvSpPr>
        <p:spPr/>
        <p:txBody>
          <a:bodyPr/>
          <a:lstStyle/>
          <a:p>
            <a:fld id="{8DBC7F1A-0B42-4B46-A570-30D0321A0986}"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See facilitator's guide for notes specific to each case.</a:t>
            </a:r>
          </a:p>
          <a:p>
            <a:endParaRPr lang="en-US" dirty="0"/>
          </a:p>
        </p:txBody>
      </p:sp>
      <p:sp>
        <p:nvSpPr>
          <p:cNvPr id="4" name="Slide Number Placeholder 3"/>
          <p:cNvSpPr>
            <a:spLocks noGrp="1"/>
          </p:cNvSpPr>
          <p:nvPr>
            <p:ph type="sldNum" sz="quarter" idx="10"/>
          </p:nvPr>
        </p:nvSpPr>
        <p:spPr/>
        <p:txBody>
          <a:bodyPr/>
          <a:lstStyle/>
          <a:p>
            <a:fld id="{8DBC7F1A-0B42-4B46-A570-30D0321A0986}"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buSzPct val="45000"/>
              <a:buFont typeface="StarSymbol" charset="0"/>
              <a:buNone/>
            </a:pPr>
            <a:r>
              <a:rPr lang="en-GB" sz="1200" dirty="0" smtClean="0"/>
              <a:t>See facilitator's guide for notes specific to each case.</a:t>
            </a:r>
          </a:p>
        </p:txBody>
      </p:sp>
      <p:sp>
        <p:nvSpPr>
          <p:cNvPr id="4" name="Slide Number Placeholder 3"/>
          <p:cNvSpPr>
            <a:spLocks noGrp="1"/>
          </p:cNvSpPr>
          <p:nvPr>
            <p:ph type="sldNum" sz="quarter" idx="10"/>
          </p:nvPr>
        </p:nvSpPr>
        <p:spPr/>
        <p:txBody>
          <a:bodyPr/>
          <a:lstStyle/>
          <a:p>
            <a:fld id="{8DBC7F1A-0B42-4B46-A570-30D0321A0986}"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buSzPct val="45000"/>
              <a:buFont typeface="StarSymbol" charset="0"/>
              <a:buNone/>
            </a:pPr>
            <a:r>
              <a:rPr lang="en-GB" sz="1200" b="1" i="1" dirty="0" smtClean="0"/>
              <a:t>Ideally participants will end this session with no doubt that “right versus wrong” is not an ethical issue and has no place in ethical decision-making. Only those situations that survive the “right versus wrong” filter to emerge as true “right versus right” scenarios should have the light of ethical analysis shone upon them. Anything less, and the discussion can become like Shakespeare’s famous description of life in Macbeth: “full of sound and fury, signifying nothing.”  If the student truly understands this point, he or she may one day find themselves responding to a potentially heated situation with the following:  “This has nothing to do with morality; I’m talking ethics!”</a:t>
            </a:r>
          </a:p>
        </p:txBody>
      </p:sp>
      <p:sp>
        <p:nvSpPr>
          <p:cNvPr id="4" name="Slide Number Placeholder 3"/>
          <p:cNvSpPr>
            <a:spLocks noGrp="1"/>
          </p:cNvSpPr>
          <p:nvPr>
            <p:ph type="sldNum" sz="quarter" idx="10"/>
          </p:nvPr>
        </p:nvSpPr>
        <p:spPr/>
        <p:txBody>
          <a:bodyPr/>
          <a:lstStyle/>
          <a:p>
            <a:fld id="{8DBC7F1A-0B42-4B46-A570-30D0321A0986}"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1" i="1" dirty="0" smtClean="0">
                <a:cs typeface="Times New Roman" pitchFamily="18" charset="0"/>
              </a:rPr>
              <a:t>Go over  course objectives so participants know what you hope to accomplish during the workshop</a:t>
            </a:r>
          </a:p>
          <a:p>
            <a:endParaRPr lang="en-US" dirty="0"/>
          </a:p>
        </p:txBody>
      </p:sp>
      <p:sp>
        <p:nvSpPr>
          <p:cNvPr id="4" name="Slide Number Placeholder 3"/>
          <p:cNvSpPr>
            <a:spLocks noGrp="1"/>
          </p:cNvSpPr>
          <p:nvPr>
            <p:ph type="sldNum" sz="quarter" idx="10"/>
          </p:nvPr>
        </p:nvSpPr>
        <p:spPr/>
        <p:txBody>
          <a:bodyPr/>
          <a:lstStyle/>
          <a:p>
            <a:fld id="{8DBC7F1A-0B42-4B46-A570-30D0321A098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buSzPct val="45000"/>
              <a:buFont typeface="StarSymbol" charset="0"/>
              <a:buNone/>
            </a:pPr>
            <a:r>
              <a:rPr lang="en-GB" sz="1200" b="1" i="1" dirty="0" smtClean="0"/>
              <a:t>Welcome, and thank you for your willingness to devote your time to placing this critical issue before your fellow CPCUs and other insurance professionals. These materials should furnish you an adequate “road to run on” in leading a workshop on ethical business </a:t>
            </a:r>
            <a:r>
              <a:rPr lang="en-GB" sz="1200" b="1" i="1" dirty="0" err="1" smtClean="0"/>
              <a:t>behavior</a:t>
            </a:r>
            <a:r>
              <a:rPr lang="en-GB" sz="1200" b="1" i="1" dirty="0" smtClean="0"/>
              <a:t>. </a:t>
            </a:r>
          </a:p>
          <a:p>
            <a:pPr eaLnBrk="1" hangingPunct="1">
              <a:lnSpc>
                <a:spcPct val="95000"/>
              </a:lnSpc>
              <a:spcBef>
                <a:spcPct val="0"/>
              </a:spcBef>
              <a:buSzPct val="45000"/>
              <a:buFont typeface="StarSymbol" charset="0"/>
              <a:buNone/>
            </a:pPr>
            <a:endParaRPr lang="en-GB" sz="1200" b="1" i="1" dirty="0" smtClean="0"/>
          </a:p>
          <a:p>
            <a:pPr eaLnBrk="1" hangingPunct="1">
              <a:lnSpc>
                <a:spcPct val="95000"/>
              </a:lnSpc>
              <a:spcBef>
                <a:spcPct val="0"/>
              </a:spcBef>
              <a:buSzPct val="45000"/>
              <a:buFont typeface="StarSymbol" charset="0"/>
              <a:buNone/>
            </a:pPr>
            <a:r>
              <a:rPr lang="en-GB" sz="1200" b="1" i="1" dirty="0" smtClean="0"/>
              <a:t>See the facilitator's guide for an extended discussion on the aims of this course, and thoughts for the instructor/facilitator to keep in mind as you guide students through this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8DBC7F1A-0B42-4B46-A570-30D0321A0986}"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buSzPct val="45000"/>
              <a:buFont typeface="StarSymbol" charset="0"/>
              <a:buNone/>
            </a:pPr>
            <a:r>
              <a:rPr lang="en-GB" sz="1200" b="1" i="1" dirty="0" smtClean="0"/>
              <a:t>Offer examples contrasting a moral choice with an ethical one. Choose examples that will appeal to your audience, but avoid stereotyping. Your purpose is to get agreement on participants’ understanding of the definitions, not to score points for </a:t>
            </a:r>
            <a:r>
              <a:rPr lang="en-GB" sz="1200" b="1" i="1" dirty="0" err="1" smtClean="0"/>
              <a:t>humor</a:t>
            </a:r>
            <a:r>
              <a:rPr lang="en-GB" sz="1200" b="1" i="1" dirty="0" smtClean="0"/>
              <a:t> or cleverness.</a:t>
            </a:r>
          </a:p>
          <a:p>
            <a:pPr eaLnBrk="1" hangingPunct="1">
              <a:lnSpc>
                <a:spcPct val="95000"/>
              </a:lnSpc>
              <a:spcBef>
                <a:spcPct val="0"/>
              </a:spcBef>
              <a:buSzPct val="45000"/>
              <a:buFont typeface="StarSymbol" charset="0"/>
              <a:buNone/>
            </a:pPr>
            <a:endParaRPr lang="en-GB" sz="1200" b="1" i="1" dirty="0" smtClean="0"/>
          </a:p>
          <a:p>
            <a:pPr eaLnBrk="1" hangingPunct="1">
              <a:lnSpc>
                <a:spcPct val="95000"/>
              </a:lnSpc>
              <a:spcBef>
                <a:spcPct val="0"/>
              </a:spcBef>
              <a:buSzPct val="45000"/>
              <a:buFont typeface="StarSymbol" charset="0"/>
              <a:buNone/>
            </a:pPr>
            <a:r>
              <a:rPr lang="en-GB" sz="1200" b="1" i="1" dirty="0" smtClean="0"/>
              <a:t>Moral decisions: (right vs. wrong) honesty vs. lying; paying vs. stealing; playing by the rules vs. cheating</a:t>
            </a:r>
          </a:p>
        </p:txBody>
      </p:sp>
      <p:sp>
        <p:nvSpPr>
          <p:cNvPr id="4" name="Slide Number Placeholder 3"/>
          <p:cNvSpPr>
            <a:spLocks noGrp="1"/>
          </p:cNvSpPr>
          <p:nvPr>
            <p:ph type="sldNum" sz="quarter" idx="10"/>
          </p:nvPr>
        </p:nvSpPr>
        <p:spPr/>
        <p:txBody>
          <a:bodyPr/>
          <a:lstStyle/>
          <a:p>
            <a:fld id="{8DBC7F1A-0B42-4B46-A570-30D0321A098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buSzPct val="45000"/>
              <a:buFont typeface="StarSymbol" charset="0"/>
              <a:buNone/>
            </a:pPr>
            <a:r>
              <a:rPr lang="en-GB" sz="1200" b="1" i="1" dirty="0" smtClean="0"/>
              <a:t>Ethical decisions: (right vs. right) honesty  vs. loyalty (I need to honestly answer your question vs. I promised to keep the information confidential); short-term vs. long-term (go on vacation with the kids vs. saving for their college costs); justice vs. mercy (“you embezzled money, so you’re fired” vs. “look, I know you’re having problems at home, so let’s work out a payback schedule and see if we can make sure this never happens again”); individual vs. community (“I know a college degree from night school will finally help you get out of that dead end job, but the kids hardly ever see you now”).</a:t>
            </a:r>
          </a:p>
          <a:p>
            <a:pPr eaLnBrk="1" hangingPunct="1">
              <a:lnSpc>
                <a:spcPct val="95000"/>
              </a:lnSpc>
              <a:spcBef>
                <a:spcPct val="0"/>
              </a:spcBef>
              <a:buSzPct val="45000"/>
              <a:buFont typeface="StarSymbol" charset="0"/>
              <a:buNone/>
            </a:pPr>
            <a:r>
              <a:rPr lang="en-GB" sz="1200" b="1" i="1" dirty="0" smtClean="0"/>
              <a:t>The concept of right vs. right originated with </a:t>
            </a:r>
            <a:r>
              <a:rPr lang="en-GB" sz="1200" b="1" i="1" dirty="0" err="1" smtClean="0"/>
              <a:t>Rushworth</a:t>
            </a:r>
            <a:r>
              <a:rPr lang="en-GB" sz="1200" b="1" i="1" dirty="0" smtClean="0"/>
              <a:t> M. Kidder, Ph.D., founder and president of the Institute for Global Ethics in Camden, Maine (www.globalethics.org). He discusses the concept of right vs. right and other issues involved in resolving ethical dilemmas in his book How Good People Make Tough Choices, published by Simon &amp; Schuster. </a:t>
            </a:r>
          </a:p>
        </p:txBody>
      </p:sp>
      <p:sp>
        <p:nvSpPr>
          <p:cNvPr id="4" name="Slide Number Placeholder 3"/>
          <p:cNvSpPr>
            <a:spLocks noGrp="1"/>
          </p:cNvSpPr>
          <p:nvPr>
            <p:ph type="sldNum" sz="quarter" idx="10"/>
          </p:nvPr>
        </p:nvSpPr>
        <p:spPr/>
        <p:txBody>
          <a:bodyPr/>
          <a:lstStyle/>
          <a:p>
            <a:fld id="{8DBC7F1A-0B42-4B46-A570-30D0321A098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buSzPct val="45000"/>
              <a:buFont typeface="StarSymbol" charset="0"/>
              <a:buNone/>
            </a:pPr>
            <a:r>
              <a:rPr lang="en-GB" sz="1200" b="1" i="1" dirty="0" smtClean="0"/>
              <a:t>Despite all the media and popular sentiment that these examples show a lack of ethics, in reality all of the examples cited above are moral issues, not ethical ones; many of the companies involved, in fact, had Codes of Ethics in place, and ethical enforcement procedures. But all the ethical guidelines in the world will have no effect on a person who has lost his or her moral compass. Calling these “ethical issues” is, in fact, giving them more status than they deserve, with the added negative affect of further lowering the value of the study of ethics in the minds of the public. </a:t>
            </a:r>
          </a:p>
        </p:txBody>
      </p:sp>
      <p:sp>
        <p:nvSpPr>
          <p:cNvPr id="4" name="Slide Number Placeholder 3"/>
          <p:cNvSpPr>
            <a:spLocks noGrp="1"/>
          </p:cNvSpPr>
          <p:nvPr>
            <p:ph type="sldNum" sz="quarter" idx="10"/>
          </p:nvPr>
        </p:nvSpPr>
        <p:spPr/>
        <p:txBody>
          <a:bodyPr/>
          <a:lstStyle/>
          <a:p>
            <a:fld id="{8DBC7F1A-0B42-4B46-A570-30D0321A098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Answer on next slide...</a:t>
            </a:r>
          </a:p>
          <a:p>
            <a:endParaRPr lang="en-US" dirty="0"/>
          </a:p>
        </p:txBody>
      </p:sp>
      <p:sp>
        <p:nvSpPr>
          <p:cNvPr id="4" name="Slide Number Placeholder 3"/>
          <p:cNvSpPr>
            <a:spLocks noGrp="1"/>
          </p:cNvSpPr>
          <p:nvPr>
            <p:ph type="sldNum" sz="quarter" idx="10"/>
          </p:nvPr>
        </p:nvSpPr>
        <p:spPr/>
        <p:txBody>
          <a:bodyPr/>
          <a:lstStyle/>
          <a:p>
            <a:fld id="{8DBC7F1A-0B42-4B46-A570-30D0321A098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No notes for this slide</a:t>
            </a:r>
          </a:p>
          <a:p>
            <a:endParaRPr lang="en-US" dirty="0"/>
          </a:p>
        </p:txBody>
      </p:sp>
      <p:sp>
        <p:nvSpPr>
          <p:cNvPr id="4" name="Slide Number Placeholder 3"/>
          <p:cNvSpPr>
            <a:spLocks noGrp="1"/>
          </p:cNvSpPr>
          <p:nvPr>
            <p:ph type="sldNum" sz="quarter" idx="10"/>
          </p:nvPr>
        </p:nvSpPr>
        <p:spPr/>
        <p:txBody>
          <a:bodyPr/>
          <a:lstStyle/>
          <a:p>
            <a:fld id="{8DBC7F1A-0B42-4B46-A570-30D0321A098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buSzPct val="45000"/>
              <a:buFont typeface="StarSymbol" charset="0"/>
              <a:buNone/>
            </a:pPr>
            <a:r>
              <a:rPr lang="en-GB" dirty="0" smtClean="0"/>
              <a:t>Each of these three approaches should simply be presented as guidelines, along with the strengths and weaknesses inherent in each. The point is not to discard these approaches, but rather to recommend the participants use them with full knowledge of how formidable the strengths can be, if the weaknesses can be minimized or avoided. Stress how equally honest and ethical individuals, depending upon the analytical approach they choose, can arrive at equally ethical but opposite conclusions as to the proper action to take in a given situation. </a:t>
            </a:r>
          </a:p>
          <a:p>
            <a:pPr eaLnBrk="1" hangingPunct="1">
              <a:lnSpc>
                <a:spcPct val="95000"/>
              </a:lnSpc>
              <a:spcBef>
                <a:spcPct val="0"/>
              </a:spcBef>
              <a:buSzPct val="45000"/>
              <a:buFont typeface="StarSymbol" charset="0"/>
              <a:buNone/>
            </a:pPr>
            <a:endParaRPr lang="en-GB" dirty="0" smtClean="0"/>
          </a:p>
          <a:p>
            <a:pPr eaLnBrk="1" hangingPunct="1">
              <a:lnSpc>
                <a:spcPct val="95000"/>
              </a:lnSpc>
              <a:spcBef>
                <a:spcPct val="0"/>
              </a:spcBef>
              <a:buSzPct val="45000"/>
              <a:buFont typeface="StarSymbol" charset="0"/>
              <a:buNone/>
            </a:pPr>
            <a:r>
              <a:rPr lang="en-GB" dirty="0" smtClean="0"/>
              <a:t>NOTE: Avoid spending more time on these than required to get a basic working knowledge sufficient for discussing the case studies. Particularly for those who have done a great deal of study on these approaches, there will be the temptation to delve deeply into the intellectual and historical underpinnings of each. Don’t assume your audience is at or near your level of interest or expertise - even the most experienced and intelligent persons may have little background on this particular subject. Don’t allow the session (and the participant’s attention) to be diverted from practical applicability. </a:t>
            </a:r>
          </a:p>
          <a:p>
            <a:pPr eaLnBrk="1" hangingPunct="1">
              <a:lnSpc>
                <a:spcPct val="90000"/>
              </a:lnSpc>
            </a:pPr>
            <a:endParaRPr lang="en-US" sz="900" dirty="0" smtClean="0"/>
          </a:p>
          <a:p>
            <a:endParaRPr lang="en-US" dirty="0"/>
          </a:p>
        </p:txBody>
      </p:sp>
      <p:sp>
        <p:nvSpPr>
          <p:cNvPr id="4" name="Slide Number Placeholder 3"/>
          <p:cNvSpPr>
            <a:spLocks noGrp="1"/>
          </p:cNvSpPr>
          <p:nvPr>
            <p:ph type="sldNum" sz="quarter" idx="10"/>
          </p:nvPr>
        </p:nvSpPr>
        <p:spPr/>
        <p:txBody>
          <a:bodyPr/>
          <a:lstStyle/>
          <a:p>
            <a:fld id="{8DBC7F1A-0B42-4B46-A570-30D0321A098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5000"/>
              </a:lnSpc>
              <a:spcBef>
                <a:spcPct val="0"/>
              </a:spcBef>
              <a:buSzPct val="45000"/>
              <a:buFont typeface="StarSymbol" charset="0"/>
              <a:buNone/>
            </a:pPr>
            <a:r>
              <a:rPr lang="en-GB" sz="1200" dirty="0" smtClean="0"/>
              <a:t>For each approach, first lead the attendees to think through the intended strengths. Then, use an example of potential weaknesses for each approach (included on following slides, or use a similar one of your own). Remind them they need to be cautious not to assume any approach is an automatic answer to every issue.</a:t>
            </a:r>
          </a:p>
          <a:p>
            <a:pPr eaLnBrk="1" hangingPunct="1">
              <a:lnSpc>
                <a:spcPct val="95000"/>
              </a:lnSpc>
              <a:spcBef>
                <a:spcPct val="0"/>
              </a:spcBef>
              <a:buSzPct val="45000"/>
              <a:buFont typeface="StarSymbol" charset="0"/>
              <a:buNone/>
            </a:pPr>
            <a:endParaRPr lang="en-GB" sz="1200" dirty="0" smtClean="0"/>
          </a:p>
          <a:p>
            <a:pPr eaLnBrk="1" hangingPunct="1">
              <a:lnSpc>
                <a:spcPct val="95000"/>
              </a:lnSpc>
              <a:spcBef>
                <a:spcPct val="0"/>
              </a:spcBef>
              <a:buSzPct val="45000"/>
              <a:buFont typeface="StarSymbol" charset="0"/>
              <a:buNone/>
            </a:pPr>
            <a:r>
              <a:rPr lang="en-GB" sz="1200" b="1" i="1" dirty="0" smtClean="0"/>
              <a:t>Situation-based. </a:t>
            </a:r>
            <a:r>
              <a:rPr lang="en-GB" sz="1200" b="1" i="1" u="sng" dirty="0" smtClean="0"/>
              <a:t>Strengths</a:t>
            </a:r>
            <a:r>
              <a:rPr lang="en-GB" sz="1200" b="1" i="1" dirty="0" smtClean="0"/>
              <a:t>: take long view; pause to think of consequences before acting in haste; </a:t>
            </a:r>
            <a:r>
              <a:rPr lang="en-GB" sz="1200" b="1" i="1" u="sng" dirty="0" smtClean="0"/>
              <a:t>Weaknesses</a:t>
            </a:r>
            <a:r>
              <a:rPr lang="en-GB" sz="1200" b="1" i="1" dirty="0" smtClean="0"/>
              <a:t>: often hard to determine long-term accurately; may lack the proper facts to make a clear decision; may lead to rationalization of hoped for outcome instead of realistic appraisal; most of us are all too familiar with the number of evil actions justified by their intended results (Holocaust; Watergate)</a:t>
            </a:r>
          </a:p>
        </p:txBody>
      </p:sp>
      <p:sp>
        <p:nvSpPr>
          <p:cNvPr id="4" name="Slide Number Placeholder 3"/>
          <p:cNvSpPr>
            <a:spLocks noGrp="1"/>
          </p:cNvSpPr>
          <p:nvPr>
            <p:ph type="sldNum" sz="quarter" idx="10"/>
          </p:nvPr>
        </p:nvSpPr>
        <p:spPr/>
        <p:txBody>
          <a:bodyPr/>
          <a:lstStyle/>
          <a:p>
            <a:fld id="{8DBC7F1A-0B42-4B46-A570-30D0321A098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FED668-9184-4215-92F2-CFF5D378AE26}"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39688-B6DA-4DBC-9BD5-2739B04B8E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ED668-9184-4215-92F2-CFF5D378AE26}"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39688-B6DA-4DBC-9BD5-2739B04B8E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ED668-9184-4215-92F2-CFF5D378AE26}"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39688-B6DA-4DBC-9BD5-2739B04B8E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ED668-9184-4215-92F2-CFF5D378AE26}"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39688-B6DA-4DBC-9BD5-2739B04B8E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FED668-9184-4215-92F2-CFF5D378AE26}"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39688-B6DA-4DBC-9BD5-2739B04B8E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FED668-9184-4215-92F2-CFF5D378AE26}"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39688-B6DA-4DBC-9BD5-2739B04B8E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FED668-9184-4215-92F2-CFF5D378AE26}" type="datetimeFigureOut">
              <a:rPr lang="en-US" smtClean="0"/>
              <a:pPr/>
              <a:t>3/26/2012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539688-B6DA-4DBC-9BD5-2739B04B8E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FED668-9184-4215-92F2-CFF5D378AE26}" type="datetimeFigureOut">
              <a:rPr lang="en-US" smtClean="0"/>
              <a:pPr/>
              <a:t>3/26/2012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539688-B6DA-4DBC-9BD5-2739B04B8E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ED668-9184-4215-92F2-CFF5D378AE26}" type="datetimeFigureOut">
              <a:rPr lang="en-US" smtClean="0"/>
              <a:pPr/>
              <a:t>3/26/2012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539688-B6DA-4DBC-9BD5-2739B04B8E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FED668-9184-4215-92F2-CFF5D378AE26}"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39688-B6DA-4DBC-9BD5-2739B04B8E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FED668-9184-4215-92F2-CFF5D378AE26}"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39688-B6DA-4DBC-9BD5-2739B04B8E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ED668-9184-4215-92F2-CFF5D378AE26}" type="datetimeFigureOut">
              <a:rPr lang="en-US" smtClean="0"/>
              <a:pPr/>
              <a:t>3/26/2012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39688-B6DA-4DBC-9BD5-2739B04B8E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4"/>
          <p:cNvSpPr>
            <a:spLocks noGrp="1" noChangeArrowheads="1"/>
          </p:cNvSpPr>
          <p:nvPr>
            <p:ph type="ctrTitle"/>
          </p:nvPr>
        </p:nvSpPr>
        <p:spPr>
          <a:xfrm>
            <a:off x="850900" y="1317625"/>
            <a:ext cx="7772400" cy="1470025"/>
          </a:xfrm>
        </p:spPr>
        <p:txBody>
          <a:bodyPr/>
          <a:lstStyle/>
          <a:p>
            <a:pPr algn="ctr" eaLnBrk="1" hangingPunct="1"/>
            <a:r>
              <a:rPr lang="en-US" b="1" dirty="0" smtClean="0">
                <a:solidFill>
                  <a:schemeClr val="bg1"/>
                </a:solidFill>
                <a:latin typeface="HelveticaNeue Condensed" pitchFamily="34" charset="0"/>
                <a:cs typeface="Arial" pitchFamily="34" charset="0"/>
              </a:rPr>
              <a:t>Street-Level Ethics</a:t>
            </a:r>
          </a:p>
        </p:txBody>
      </p:sp>
      <p:sp>
        <p:nvSpPr>
          <p:cNvPr id="5" name="Subtitle 4"/>
          <p:cNvSpPr>
            <a:spLocks noGrp="1"/>
          </p:cNvSpPr>
          <p:nvPr>
            <p:ph type="subTitle" idx="1"/>
          </p:nvPr>
        </p:nvSpPr>
        <p:spPr>
          <a:xfrm>
            <a:off x="1371600" y="3886200"/>
            <a:ext cx="6400800" cy="1752600"/>
          </a:xfrm>
        </p:spPr>
        <p:txBody>
          <a:bodyPr>
            <a:normAutofit/>
          </a:bodyPr>
          <a:lstStyle/>
          <a:p>
            <a:r>
              <a:rPr lang="en-US" sz="2800" dirty="0" smtClean="0">
                <a:solidFill>
                  <a:schemeClr val="bg1"/>
                </a:solidFill>
                <a:latin typeface="HelveticaNeue Condensed" pitchFamily="34" charset="0"/>
              </a:rPr>
              <a:t>Workshop developed by:</a:t>
            </a:r>
            <a:br>
              <a:rPr lang="en-US" sz="2800" dirty="0" smtClean="0">
                <a:solidFill>
                  <a:schemeClr val="bg1"/>
                </a:solidFill>
                <a:latin typeface="HelveticaNeue Condensed" pitchFamily="34" charset="0"/>
              </a:rPr>
            </a:br>
            <a:r>
              <a:rPr lang="en-US" sz="2800" dirty="0" smtClean="0">
                <a:solidFill>
                  <a:schemeClr val="bg1"/>
                </a:solidFill>
                <a:latin typeface="HelveticaNeue Condensed" pitchFamily="34" charset="0"/>
              </a:rPr>
              <a:t>Chris </a:t>
            </a:r>
            <a:r>
              <a:rPr lang="en-US" sz="2800" dirty="0" err="1" smtClean="0">
                <a:solidFill>
                  <a:schemeClr val="bg1"/>
                </a:solidFill>
                <a:latin typeface="HelveticaNeue Condensed" pitchFamily="34" charset="0"/>
              </a:rPr>
              <a:t>Amrhein</a:t>
            </a:r>
            <a:r>
              <a:rPr lang="en-US" sz="2800" dirty="0" smtClean="0">
                <a:solidFill>
                  <a:schemeClr val="bg1"/>
                </a:solidFill>
                <a:latin typeface="HelveticaNeue Condensed" pitchFamily="34" charset="0"/>
              </a:rPr>
              <a:t>, AAI, Consultant</a:t>
            </a:r>
            <a:endParaRPr lang="en-US" sz="2800" dirty="0">
              <a:solidFill>
                <a:schemeClr val="bg1"/>
              </a:solidFill>
              <a:latin typeface="HelveticaNeue Condense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dirty="0" smtClean="0">
                <a:solidFill>
                  <a:schemeClr val="bg1"/>
                </a:solidFill>
                <a:latin typeface="HelveticaNeue MediumCond" pitchFamily="34" charset="0"/>
              </a:rPr>
              <a:t>Situation-Based</a:t>
            </a:r>
            <a:endParaRPr lang="en-US" dirty="0">
              <a:solidFill>
                <a:schemeClr val="bg1"/>
              </a:solidFill>
              <a:latin typeface="HelveticaNeue MediumCond" pitchFamily="34" charset="0"/>
            </a:endParaRPr>
          </a:p>
        </p:txBody>
      </p:sp>
      <p:sp>
        <p:nvSpPr>
          <p:cNvPr id="5" name="Content Placeholder 4"/>
          <p:cNvSpPr>
            <a:spLocks noGrp="1"/>
          </p:cNvSpPr>
          <p:nvPr>
            <p:ph idx="1"/>
          </p:nvPr>
        </p:nvSpPr>
        <p:spPr/>
        <p:txBody>
          <a:bodyPr/>
          <a:lstStyle/>
          <a:p>
            <a:pPr algn="ctr">
              <a:buNone/>
            </a:pPr>
            <a:endParaRPr lang="en-US" dirty="0" smtClean="0"/>
          </a:p>
          <a:p>
            <a:pPr algn="ctr">
              <a:buNone/>
            </a:pPr>
            <a:r>
              <a:rPr lang="en-US" dirty="0" smtClean="0">
                <a:latin typeface="HelveticaNeue Condensed" pitchFamily="34" charset="0"/>
              </a:rPr>
              <a:t>	What is the best possible outcome </a:t>
            </a:r>
            <a:br>
              <a:rPr lang="en-US" dirty="0" smtClean="0">
                <a:latin typeface="HelveticaNeue Condensed" pitchFamily="34" charset="0"/>
              </a:rPr>
            </a:br>
            <a:r>
              <a:rPr lang="en-US" dirty="0" smtClean="0">
                <a:latin typeface="HelveticaNeue Condensed" pitchFamily="34" charset="0"/>
              </a:rPr>
              <a:t>given these circumstances?</a:t>
            </a:r>
            <a:endParaRPr lang="en-US" dirty="0">
              <a:latin typeface="HelveticaNeue Condense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dirty="0" smtClean="0">
                <a:solidFill>
                  <a:schemeClr val="bg1"/>
                </a:solidFill>
                <a:latin typeface="HelveticaNeue MediumCond" pitchFamily="34" charset="0"/>
              </a:rPr>
              <a:t>Rule-Based</a:t>
            </a:r>
            <a:endParaRPr lang="en-US" dirty="0">
              <a:solidFill>
                <a:schemeClr val="bg1"/>
              </a:solidFill>
              <a:latin typeface="HelveticaNeue MediumCond" pitchFamily="34" charset="0"/>
            </a:endParaRPr>
          </a:p>
        </p:txBody>
      </p:sp>
      <p:sp>
        <p:nvSpPr>
          <p:cNvPr id="5" name="Content Placeholder 4"/>
          <p:cNvSpPr>
            <a:spLocks noGrp="1"/>
          </p:cNvSpPr>
          <p:nvPr>
            <p:ph idx="1"/>
          </p:nvPr>
        </p:nvSpPr>
        <p:spPr/>
        <p:txBody>
          <a:bodyPr/>
          <a:lstStyle/>
          <a:p>
            <a:pPr algn="ctr">
              <a:buNone/>
            </a:pPr>
            <a:endParaRPr lang="en-US" dirty="0" smtClean="0"/>
          </a:p>
          <a:p>
            <a:pPr algn="ctr">
              <a:buNone/>
            </a:pPr>
            <a:r>
              <a:rPr lang="en-US" dirty="0" smtClean="0">
                <a:latin typeface="HelveticaNeue Condensed" pitchFamily="34" charset="0"/>
              </a:rPr>
              <a:t>	Follow the rules, and let the chips fall </a:t>
            </a:r>
            <a:br>
              <a:rPr lang="en-US" dirty="0" smtClean="0">
                <a:latin typeface="HelveticaNeue Condensed" pitchFamily="34" charset="0"/>
              </a:rPr>
            </a:br>
            <a:r>
              <a:rPr lang="en-US" dirty="0" smtClean="0">
                <a:latin typeface="HelveticaNeue Condensed" pitchFamily="34" charset="0"/>
              </a:rPr>
              <a:t>where they may</a:t>
            </a:r>
            <a:endParaRPr lang="en-US" dirty="0">
              <a:latin typeface="HelveticaNeue Condense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dirty="0" smtClean="0">
                <a:solidFill>
                  <a:schemeClr val="bg1"/>
                </a:solidFill>
                <a:latin typeface="HelveticaNeue MediumCond" pitchFamily="34" charset="0"/>
              </a:rPr>
              <a:t>People-Based</a:t>
            </a:r>
            <a:endParaRPr lang="en-US" dirty="0">
              <a:solidFill>
                <a:schemeClr val="bg1"/>
              </a:solidFill>
              <a:latin typeface="HelveticaNeue MediumCond" pitchFamily="34" charset="0"/>
            </a:endParaRPr>
          </a:p>
        </p:txBody>
      </p:sp>
      <p:sp>
        <p:nvSpPr>
          <p:cNvPr id="5" name="Content Placeholder 4"/>
          <p:cNvSpPr>
            <a:spLocks noGrp="1"/>
          </p:cNvSpPr>
          <p:nvPr>
            <p:ph idx="1"/>
          </p:nvPr>
        </p:nvSpPr>
        <p:spPr/>
        <p:txBody>
          <a:bodyPr/>
          <a:lstStyle/>
          <a:p>
            <a:pPr algn="ctr">
              <a:buNone/>
            </a:pPr>
            <a:endParaRPr lang="en-US" dirty="0" smtClean="0"/>
          </a:p>
          <a:p>
            <a:pPr algn="ctr">
              <a:buNone/>
            </a:pPr>
            <a:r>
              <a:rPr lang="en-US" dirty="0" smtClean="0">
                <a:latin typeface="HelveticaNeue Condensed" pitchFamily="34" charset="0"/>
              </a:rPr>
              <a:t>	Follow the Golden Rule: what would you have others do if faced by the same situation?</a:t>
            </a:r>
            <a:endParaRPr lang="en-US" dirty="0">
              <a:latin typeface="HelveticaNeue Condensed"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bg1"/>
                </a:solidFill>
                <a:latin typeface="HelveticaNeue MediumCond" pitchFamily="34" charset="0"/>
              </a:rPr>
              <a:t>Inherent Weaknesses</a:t>
            </a:r>
            <a:endParaRPr lang="en-US" dirty="0">
              <a:solidFill>
                <a:schemeClr val="bg1"/>
              </a:solidFill>
              <a:latin typeface="HelveticaNeue MediumCond" pitchFamily="34" charset="0"/>
            </a:endParaRPr>
          </a:p>
        </p:txBody>
      </p:sp>
      <p:sp>
        <p:nvSpPr>
          <p:cNvPr id="3" name="Content Placeholder 2"/>
          <p:cNvSpPr>
            <a:spLocks noGrp="1"/>
          </p:cNvSpPr>
          <p:nvPr>
            <p:ph idx="1"/>
          </p:nvPr>
        </p:nvSpPr>
        <p:spPr>
          <a:xfrm>
            <a:off x="609600" y="1600200"/>
            <a:ext cx="8077200" cy="4525963"/>
          </a:xfrm>
        </p:spPr>
        <p:txBody>
          <a:bodyPr>
            <a:normAutofit/>
          </a:bodyPr>
          <a:lstStyle/>
          <a:p>
            <a:pPr>
              <a:defRPr/>
            </a:pPr>
            <a:r>
              <a:rPr lang="en-GB" dirty="0" smtClean="0">
                <a:latin typeface="HelveticaNeue Condensed" pitchFamily="34" charset="0"/>
              </a:rPr>
              <a:t>Situation-Based: Do the ends justify the means?</a:t>
            </a:r>
          </a:p>
          <a:p>
            <a:pPr>
              <a:lnSpc>
                <a:spcPct val="93000"/>
              </a:lnSpc>
              <a:defRPr/>
            </a:pPr>
            <a:r>
              <a:rPr lang="en-GB" dirty="0" smtClean="0">
                <a:latin typeface="HelveticaNeue Condensed" pitchFamily="34" charset="0"/>
              </a:rPr>
              <a:t>Rule-Based: What should the rules be?</a:t>
            </a:r>
          </a:p>
          <a:p>
            <a:pPr>
              <a:lnSpc>
                <a:spcPct val="93000"/>
              </a:lnSpc>
              <a:defRPr/>
            </a:pPr>
            <a:r>
              <a:rPr lang="en-GB" dirty="0" smtClean="0">
                <a:latin typeface="HelveticaNeue Condensed" pitchFamily="34" charset="0"/>
              </a:rPr>
              <a:t>People-Based: Who is to say if the moral code of the decider is good or bad?</a:t>
            </a:r>
          </a:p>
          <a:p>
            <a:pPr>
              <a:lnSpc>
                <a:spcPct val="93000"/>
              </a:lnSpc>
              <a:buFont typeface="Wingdings 3" pitchFamily="18" charset="2"/>
              <a:buNone/>
              <a:defRPr/>
            </a:pPr>
            <a:endParaRPr lang="en-GB" dirty="0" smtClean="0">
              <a:latin typeface="HelveticaNeue Condensed" pitchFamily="34" charset="0"/>
            </a:endParaRPr>
          </a:p>
          <a:p>
            <a:pPr>
              <a:lnSpc>
                <a:spcPct val="93000"/>
              </a:lnSpc>
              <a:buFont typeface="Wingdings 3" pitchFamily="18" charset="2"/>
              <a:buNone/>
              <a:defRPr/>
            </a:pPr>
            <a:r>
              <a:rPr lang="en-GB" dirty="0" smtClean="0">
                <a:latin typeface="HelveticaNeue Condensed" pitchFamily="34" charset="0"/>
              </a:rPr>
              <a:t>Codes of Ethics can help overcome weaknesses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bg1"/>
                </a:solidFill>
                <a:latin typeface="HelveticaNeue MediumCond" pitchFamily="34" charset="0"/>
              </a:rPr>
              <a:t>Code of Ethics</a:t>
            </a:r>
            <a:endParaRPr lang="en-US" dirty="0">
              <a:solidFill>
                <a:schemeClr val="bg1"/>
              </a:solidFill>
              <a:latin typeface="HelveticaNeue MediumCond" pitchFamily="34" charset="0"/>
            </a:endParaRPr>
          </a:p>
        </p:txBody>
      </p:sp>
      <p:sp>
        <p:nvSpPr>
          <p:cNvPr id="3" name="Content Placeholder 2"/>
          <p:cNvSpPr>
            <a:spLocks noGrp="1"/>
          </p:cNvSpPr>
          <p:nvPr>
            <p:ph idx="1"/>
          </p:nvPr>
        </p:nvSpPr>
        <p:spPr>
          <a:xfrm>
            <a:off x="609600" y="1600200"/>
            <a:ext cx="8077200" cy="4525963"/>
          </a:xfrm>
        </p:spPr>
        <p:txBody>
          <a:bodyPr/>
          <a:lstStyle/>
          <a:p>
            <a:pPr>
              <a:defRPr/>
            </a:pPr>
            <a:r>
              <a:rPr lang="en-GB" dirty="0" smtClean="0">
                <a:latin typeface="HelveticaNeue Condensed" pitchFamily="34" charset="0"/>
              </a:rPr>
              <a:t>Provide set, agreed-upon guidelines for the behaviour of those who adhere to them</a:t>
            </a:r>
          </a:p>
          <a:p>
            <a:pPr>
              <a:lnSpc>
                <a:spcPct val="93000"/>
              </a:lnSpc>
              <a:defRPr/>
            </a:pPr>
            <a:r>
              <a:rPr lang="en-GB" dirty="0" smtClean="0">
                <a:latin typeface="HelveticaNeue Condensed" pitchFamily="34" charset="0"/>
              </a:rPr>
              <a:t>Examples:</a:t>
            </a:r>
          </a:p>
          <a:p>
            <a:pPr lvl="1">
              <a:defRPr/>
            </a:pPr>
            <a:r>
              <a:rPr lang="en-GB" dirty="0" smtClean="0">
                <a:latin typeface="HelveticaNeue Condensed" pitchFamily="34" charset="0"/>
              </a:rPr>
              <a:t>American Institute for CPCU</a:t>
            </a:r>
          </a:p>
          <a:p>
            <a:pPr lvl="1">
              <a:lnSpc>
                <a:spcPct val="93000"/>
              </a:lnSpc>
              <a:defRPr/>
            </a:pPr>
            <a:r>
              <a:rPr lang="en-GB" dirty="0" smtClean="0">
                <a:latin typeface="HelveticaNeue Condensed" pitchFamily="34" charset="0"/>
              </a:rPr>
              <a:t>NAIW</a:t>
            </a:r>
          </a:p>
          <a:p>
            <a:pPr lvl="1">
              <a:lnSpc>
                <a:spcPct val="93000"/>
              </a:lnSpc>
              <a:defRPr/>
            </a:pPr>
            <a:r>
              <a:rPr lang="en-GB" dirty="0" smtClean="0">
                <a:latin typeface="HelveticaNeue Condensed" pitchFamily="34" charset="0"/>
              </a:rPr>
              <a:t>CPIW</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100" dirty="0" smtClean="0">
                <a:solidFill>
                  <a:schemeClr val="bg1"/>
                </a:solidFill>
                <a:latin typeface="HelveticaNeue MediumCond" pitchFamily="34" charset="0"/>
              </a:rPr>
              <a:t>Questions for Assistance in Ethical Decision Making</a:t>
            </a:r>
            <a:endParaRPr lang="en-US" sz="3100" dirty="0">
              <a:solidFill>
                <a:schemeClr val="bg1"/>
              </a:solidFill>
              <a:latin typeface="HelveticaNeue MediumCond" pitchFamily="34" charset="0"/>
            </a:endParaRPr>
          </a:p>
        </p:txBody>
      </p:sp>
      <p:sp>
        <p:nvSpPr>
          <p:cNvPr id="3" name="Content Placeholder 2"/>
          <p:cNvSpPr>
            <a:spLocks noGrp="1"/>
          </p:cNvSpPr>
          <p:nvPr>
            <p:ph idx="1"/>
          </p:nvPr>
        </p:nvSpPr>
        <p:spPr>
          <a:xfrm>
            <a:off x="609600" y="1600201"/>
            <a:ext cx="8077200" cy="4419599"/>
          </a:xfrm>
        </p:spPr>
        <p:txBody>
          <a:bodyPr>
            <a:normAutofit/>
          </a:bodyPr>
          <a:lstStyle/>
          <a:p>
            <a:pPr marL="495300" indent="-495300">
              <a:lnSpc>
                <a:spcPct val="90000"/>
              </a:lnSpc>
              <a:defRPr/>
            </a:pPr>
            <a:r>
              <a:rPr lang="en-US" dirty="0" smtClean="0">
                <a:latin typeface="HelveticaNeue Condensed" pitchFamily="34" charset="0"/>
              </a:rPr>
              <a:t>Deciding Whether the Situation Has </a:t>
            </a:r>
          </a:p>
          <a:p>
            <a:pPr marL="495300" indent="-495300">
              <a:lnSpc>
                <a:spcPct val="90000"/>
              </a:lnSpc>
              <a:buNone/>
              <a:defRPr/>
            </a:pPr>
            <a:r>
              <a:rPr lang="en-US" dirty="0" smtClean="0">
                <a:latin typeface="HelveticaNeue Condensed" pitchFamily="34" charset="0"/>
              </a:rPr>
              <a:t>	Ethical Dimensions</a:t>
            </a:r>
          </a:p>
          <a:p>
            <a:pPr marL="495300" indent="-495300">
              <a:lnSpc>
                <a:spcPct val="90000"/>
              </a:lnSpc>
              <a:defRPr/>
            </a:pPr>
            <a:r>
              <a:rPr lang="en-US" dirty="0" smtClean="0">
                <a:latin typeface="HelveticaNeue Condensed" pitchFamily="34" charset="0"/>
              </a:rPr>
              <a:t>Gathering Information</a:t>
            </a:r>
          </a:p>
          <a:p>
            <a:pPr marL="495300" indent="-495300">
              <a:lnSpc>
                <a:spcPct val="90000"/>
              </a:lnSpc>
              <a:defRPr/>
            </a:pPr>
            <a:r>
              <a:rPr lang="en-US" dirty="0" smtClean="0">
                <a:latin typeface="HelveticaNeue Condensed" pitchFamily="34" charset="0"/>
              </a:rPr>
              <a:t>Identifying and Evaluating Alternatives</a:t>
            </a:r>
          </a:p>
          <a:p>
            <a:pPr marL="495300" indent="-495300">
              <a:lnSpc>
                <a:spcPct val="90000"/>
              </a:lnSpc>
              <a:defRPr/>
            </a:pPr>
            <a:r>
              <a:rPr lang="en-US" dirty="0" smtClean="0">
                <a:latin typeface="HelveticaNeue Condensed" pitchFamily="34" charset="0"/>
              </a:rPr>
              <a:t>Reaching the Decision</a:t>
            </a:r>
          </a:p>
          <a:p>
            <a:pPr marL="495300" indent="-495300">
              <a:lnSpc>
                <a:spcPct val="90000"/>
              </a:lnSpc>
              <a:defRPr/>
            </a:pPr>
            <a:r>
              <a:rPr lang="en-US" dirty="0" smtClean="0">
                <a:latin typeface="HelveticaNeue Condensed" pitchFamily="34" charset="0"/>
              </a:rPr>
              <a:t>Monitoring the Decision</a:t>
            </a:r>
            <a:endParaRPr lang="en-GB" dirty="0" smtClean="0">
              <a:latin typeface="HelveticaNeue Condensed"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smtClean="0">
                <a:latin typeface="HelveticaNeue MediumCond" pitchFamily="34" charset="0"/>
              </a:rPr>
              <a:t>Case Studies</a:t>
            </a:r>
            <a:endParaRPr lang="en-US" dirty="0">
              <a:latin typeface="HelveticaNeue MediumCond"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bg1"/>
                </a:solidFill>
                <a:latin typeface="HelveticaNeue MediumCond" pitchFamily="34" charset="0"/>
              </a:rPr>
              <a:t>Value</a:t>
            </a:r>
            <a:endParaRPr lang="en-US" dirty="0">
              <a:solidFill>
                <a:schemeClr val="bg1"/>
              </a:solidFill>
              <a:latin typeface="HelveticaNeue MediumCond" pitchFamily="34" charset="0"/>
            </a:endParaRPr>
          </a:p>
        </p:txBody>
      </p:sp>
      <p:sp>
        <p:nvSpPr>
          <p:cNvPr id="3" name="Content Placeholder 2"/>
          <p:cNvSpPr>
            <a:spLocks noGrp="1"/>
          </p:cNvSpPr>
          <p:nvPr>
            <p:ph idx="1"/>
          </p:nvPr>
        </p:nvSpPr>
        <p:spPr>
          <a:xfrm>
            <a:off x="609600" y="1600200"/>
            <a:ext cx="8077200" cy="4525963"/>
          </a:xfrm>
        </p:spPr>
        <p:txBody>
          <a:bodyPr>
            <a:normAutofit/>
          </a:bodyPr>
          <a:lstStyle/>
          <a:p>
            <a:pPr>
              <a:defRPr/>
            </a:pPr>
            <a:r>
              <a:rPr lang="en-GB" dirty="0" smtClean="0">
                <a:latin typeface="HelveticaNeue Condensed" pitchFamily="34" charset="0"/>
              </a:rPr>
              <a:t>Gain experience in working through possibilities</a:t>
            </a:r>
          </a:p>
          <a:p>
            <a:pPr>
              <a:lnSpc>
                <a:spcPct val="93000"/>
              </a:lnSpc>
              <a:defRPr/>
            </a:pPr>
            <a:r>
              <a:rPr lang="en-GB" dirty="0" smtClean="0">
                <a:latin typeface="HelveticaNeue Condensed" pitchFamily="34" charset="0"/>
              </a:rPr>
              <a:t>Gain comfort in decision making</a:t>
            </a:r>
          </a:p>
          <a:p>
            <a:pPr>
              <a:lnSpc>
                <a:spcPct val="93000"/>
              </a:lnSpc>
              <a:defRPr/>
            </a:pPr>
            <a:r>
              <a:rPr lang="en-GB" dirty="0" smtClean="0">
                <a:latin typeface="HelveticaNeue Condensed" pitchFamily="34" charset="0"/>
              </a:rPr>
              <a:t>Explore differences, consider options in a safe, controlled environment</a:t>
            </a:r>
          </a:p>
          <a:p>
            <a:pPr>
              <a:lnSpc>
                <a:spcPct val="93000"/>
              </a:lnSpc>
              <a:defRPr/>
            </a:pPr>
            <a:r>
              <a:rPr lang="en-GB" dirty="0" smtClean="0">
                <a:latin typeface="HelveticaNeue Condensed" pitchFamily="34" charset="0"/>
              </a:rPr>
              <a:t>Practice makes perfect</a:t>
            </a:r>
            <a:endParaRPr lang="en-US" dirty="0">
              <a:latin typeface="HelveticaNeue Condensed"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bg1"/>
                </a:solidFill>
                <a:latin typeface="HelveticaNeue MediumCond" pitchFamily="34" charset="0"/>
              </a:rPr>
              <a:t>Assumptions</a:t>
            </a:r>
            <a:endParaRPr lang="en-US" dirty="0">
              <a:solidFill>
                <a:schemeClr val="bg1"/>
              </a:solidFill>
              <a:latin typeface="HelveticaNeue MediumCond" pitchFamily="34" charset="0"/>
            </a:endParaRPr>
          </a:p>
        </p:txBody>
      </p:sp>
      <p:sp>
        <p:nvSpPr>
          <p:cNvPr id="3" name="Content Placeholder 2"/>
          <p:cNvSpPr>
            <a:spLocks noGrp="1"/>
          </p:cNvSpPr>
          <p:nvPr>
            <p:ph idx="1"/>
          </p:nvPr>
        </p:nvSpPr>
        <p:spPr>
          <a:xfrm>
            <a:off x="609600" y="1600200"/>
            <a:ext cx="8077200" cy="4525963"/>
          </a:xfrm>
        </p:spPr>
        <p:txBody>
          <a:bodyPr/>
          <a:lstStyle/>
          <a:p>
            <a:pPr>
              <a:defRPr/>
            </a:pPr>
            <a:r>
              <a:rPr lang="en-GB" dirty="0" smtClean="0">
                <a:latin typeface="HelveticaNeue Condensed" pitchFamily="34" charset="0"/>
              </a:rPr>
              <a:t>Scenarios must be realistic, not “pie in the sky” purely theoretical discussions</a:t>
            </a:r>
          </a:p>
          <a:p>
            <a:pPr>
              <a:lnSpc>
                <a:spcPct val="93000"/>
              </a:lnSpc>
              <a:defRPr/>
            </a:pPr>
            <a:r>
              <a:rPr lang="en-GB" dirty="0" smtClean="0">
                <a:latin typeface="HelveticaNeue Condensed" pitchFamily="34" charset="0"/>
              </a:rPr>
              <a:t>Work through regular steps; do not try to solve all problems at once</a:t>
            </a:r>
          </a:p>
          <a:p>
            <a:pPr>
              <a:lnSpc>
                <a:spcPct val="93000"/>
              </a:lnSpc>
              <a:defRPr/>
            </a:pPr>
            <a:r>
              <a:rPr lang="en-GB" dirty="0" smtClean="0">
                <a:latin typeface="HelveticaNeue Condensed" pitchFamily="34" charset="0"/>
              </a:rPr>
              <a:t>Goal is to strengthen your “ethical muscles” for future crises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bg1"/>
                </a:solidFill>
                <a:latin typeface="HelveticaNeue MediumCond" pitchFamily="34" charset="0"/>
              </a:rPr>
              <a:t>Agent Case Studies</a:t>
            </a:r>
            <a:endParaRPr lang="en-US" dirty="0">
              <a:solidFill>
                <a:schemeClr val="bg1"/>
              </a:solidFill>
              <a:latin typeface="HelveticaNeue MediumCond" pitchFamily="34" charset="0"/>
            </a:endParaRPr>
          </a:p>
        </p:txBody>
      </p:sp>
      <p:sp>
        <p:nvSpPr>
          <p:cNvPr id="3" name="Content Placeholder 2"/>
          <p:cNvSpPr>
            <a:spLocks noGrp="1"/>
          </p:cNvSpPr>
          <p:nvPr>
            <p:ph idx="1"/>
          </p:nvPr>
        </p:nvSpPr>
        <p:spPr>
          <a:xfrm>
            <a:off x="609600" y="1600200"/>
            <a:ext cx="8077200" cy="4525963"/>
          </a:xfrm>
        </p:spPr>
        <p:txBody>
          <a:bodyPr/>
          <a:lstStyle/>
          <a:p>
            <a:pPr>
              <a:defRPr/>
            </a:pPr>
            <a:r>
              <a:rPr lang="en-US" dirty="0" smtClean="0">
                <a:latin typeface="HelveticaNeue Condensed" pitchFamily="34" charset="0"/>
              </a:rPr>
              <a:t>#1 – A Friend in Need</a:t>
            </a:r>
          </a:p>
          <a:p>
            <a:pPr>
              <a:defRPr/>
            </a:pPr>
            <a:r>
              <a:rPr lang="en-US" dirty="0" smtClean="0">
                <a:latin typeface="HelveticaNeue Condensed" pitchFamily="34" charset="0"/>
              </a:rPr>
              <a:t>#2 – The Case of the Absent Audit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a:ln>
            <a:noFill/>
          </a:ln>
        </p:spPr>
        <p:txBody>
          <a:bodyPr/>
          <a:lstStyle/>
          <a:p>
            <a:r>
              <a:rPr lang="en-US" dirty="0" smtClean="0">
                <a:solidFill>
                  <a:schemeClr val="bg1"/>
                </a:solidFill>
                <a:latin typeface="HelveticaNeue MediumCond" pitchFamily="34" charset="0"/>
              </a:rPr>
              <a:t>Course Objectives</a:t>
            </a:r>
            <a:endParaRPr lang="en-US" dirty="0">
              <a:solidFill>
                <a:schemeClr val="bg1"/>
              </a:solidFill>
              <a:latin typeface="HelveticaNeue MediumCond" pitchFamily="34" charset="0"/>
            </a:endParaRPr>
          </a:p>
        </p:txBody>
      </p:sp>
      <p:sp>
        <p:nvSpPr>
          <p:cNvPr id="5" name="Content Placeholder 4"/>
          <p:cNvSpPr>
            <a:spLocks noGrp="1"/>
          </p:cNvSpPr>
          <p:nvPr>
            <p:ph idx="1"/>
          </p:nvPr>
        </p:nvSpPr>
        <p:spPr>
          <a:xfrm>
            <a:off x="609600" y="1600200"/>
            <a:ext cx="8077200" cy="4525963"/>
          </a:xfrm>
        </p:spPr>
        <p:txBody>
          <a:bodyPr>
            <a:normAutofit/>
          </a:bodyPr>
          <a:lstStyle/>
          <a:p>
            <a:pPr>
              <a:defRPr/>
            </a:pPr>
            <a:r>
              <a:rPr lang="en-GB" dirty="0" smtClean="0">
                <a:latin typeface="HelveticaNeue Condensed" pitchFamily="34" charset="0"/>
              </a:rPr>
              <a:t>To gain insight into ethical </a:t>
            </a:r>
            <a:r>
              <a:rPr lang="en-GB" dirty="0" err="1" smtClean="0">
                <a:latin typeface="HelveticaNeue Condensed" pitchFamily="34" charset="0"/>
              </a:rPr>
              <a:t>behavior</a:t>
            </a:r>
            <a:endParaRPr lang="en-GB" dirty="0" smtClean="0">
              <a:latin typeface="HelveticaNeue Condensed" pitchFamily="34" charset="0"/>
            </a:endParaRPr>
          </a:p>
          <a:p>
            <a:pPr>
              <a:spcBef>
                <a:spcPct val="0"/>
              </a:spcBef>
              <a:defRPr/>
            </a:pPr>
            <a:r>
              <a:rPr lang="en-GB" dirty="0" smtClean="0">
                <a:latin typeface="HelveticaNeue Condensed" pitchFamily="34" charset="0"/>
              </a:rPr>
              <a:t>To understand why the terms “ethical” and “moral” are quite different (and why confusing them presents problems)</a:t>
            </a:r>
          </a:p>
          <a:p>
            <a:pPr>
              <a:spcBef>
                <a:spcPct val="0"/>
              </a:spcBef>
              <a:defRPr/>
            </a:pPr>
            <a:r>
              <a:rPr lang="en-GB" dirty="0" smtClean="0">
                <a:latin typeface="HelveticaNeue Condensed" pitchFamily="34" charset="0"/>
              </a:rPr>
              <a:t>To become familiar with inherent conflicts in being ethical (if it weren’t hard, everyone would do it)</a:t>
            </a:r>
            <a:endParaRPr lang="en-US" dirty="0" smtClean="0">
              <a:latin typeface="HelveticaNeue Condense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bg1"/>
                </a:solidFill>
                <a:latin typeface="HelveticaNeue MediumCond" pitchFamily="34" charset="0"/>
              </a:rPr>
              <a:t>Underwriter Case Studies</a:t>
            </a:r>
            <a:endParaRPr lang="en-US" dirty="0">
              <a:solidFill>
                <a:schemeClr val="bg1"/>
              </a:solidFill>
              <a:latin typeface="HelveticaNeue MediumCond" pitchFamily="34" charset="0"/>
            </a:endParaRPr>
          </a:p>
        </p:txBody>
      </p:sp>
      <p:sp>
        <p:nvSpPr>
          <p:cNvPr id="3" name="Content Placeholder 2"/>
          <p:cNvSpPr>
            <a:spLocks noGrp="1"/>
          </p:cNvSpPr>
          <p:nvPr>
            <p:ph idx="1"/>
          </p:nvPr>
        </p:nvSpPr>
        <p:spPr>
          <a:xfrm>
            <a:off x="609600" y="1600200"/>
            <a:ext cx="8077200" cy="4525963"/>
          </a:xfrm>
        </p:spPr>
        <p:txBody>
          <a:bodyPr/>
          <a:lstStyle/>
          <a:p>
            <a:pPr>
              <a:defRPr/>
            </a:pPr>
            <a:r>
              <a:rPr lang="en-US" dirty="0" smtClean="0">
                <a:latin typeface="HelveticaNeue Condensed" pitchFamily="34" charset="0"/>
              </a:rPr>
              <a:t>#3 – The Life of a Field Underwriter</a:t>
            </a:r>
          </a:p>
          <a:p>
            <a:pPr>
              <a:defRPr/>
            </a:pPr>
            <a:r>
              <a:rPr lang="en-US" dirty="0" smtClean="0">
                <a:latin typeface="HelveticaNeue Condensed" pitchFamily="34" charset="0"/>
              </a:rPr>
              <a:t>#4 – Who’s the Fairest of Them All?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bg1"/>
                </a:solidFill>
                <a:latin typeface="HelveticaNeue MediumCond" pitchFamily="34" charset="0"/>
              </a:rPr>
              <a:t>Original Agent Case Studies</a:t>
            </a:r>
            <a:endParaRPr lang="en-US" dirty="0">
              <a:solidFill>
                <a:schemeClr val="bg1"/>
              </a:solidFill>
              <a:latin typeface="HelveticaNeue MediumCond" pitchFamily="34" charset="0"/>
            </a:endParaRPr>
          </a:p>
        </p:txBody>
      </p:sp>
      <p:sp>
        <p:nvSpPr>
          <p:cNvPr id="3" name="Content Placeholder 2"/>
          <p:cNvSpPr>
            <a:spLocks noGrp="1"/>
          </p:cNvSpPr>
          <p:nvPr>
            <p:ph idx="1"/>
          </p:nvPr>
        </p:nvSpPr>
        <p:spPr>
          <a:xfrm>
            <a:off x="609600" y="1600200"/>
            <a:ext cx="8077200" cy="4525963"/>
          </a:xfrm>
        </p:spPr>
        <p:txBody>
          <a:bodyPr/>
          <a:lstStyle/>
          <a:p>
            <a:pPr>
              <a:defRPr/>
            </a:pPr>
            <a:r>
              <a:rPr lang="en-US" dirty="0" smtClean="0">
                <a:latin typeface="HelveticaNeue Condensed" pitchFamily="34" charset="0"/>
              </a:rPr>
              <a:t>#7 – How Low Will You Go? </a:t>
            </a:r>
          </a:p>
          <a:p>
            <a:pPr>
              <a:defRPr/>
            </a:pPr>
            <a:r>
              <a:rPr lang="en-US" dirty="0" smtClean="0">
                <a:latin typeface="HelveticaNeue Condensed" pitchFamily="34" charset="0"/>
              </a:rPr>
              <a:t>#8 – The Last Minute Certificate Crunch </a:t>
            </a:r>
          </a:p>
          <a:p>
            <a:pPr>
              <a:defRPr/>
            </a:pPr>
            <a:r>
              <a:rPr lang="en-US" dirty="0" smtClean="0">
                <a:latin typeface="HelveticaNeue Condensed" pitchFamily="34" charset="0"/>
              </a:rPr>
              <a:t>#9 – E&amp;S: When Is “Worse” Better? </a:t>
            </a:r>
          </a:p>
          <a:p>
            <a:pPr>
              <a:defRPr/>
            </a:pPr>
            <a:r>
              <a:rPr lang="en-US" dirty="0" smtClean="0">
                <a:latin typeface="HelveticaNeue Condensed" pitchFamily="34" charset="0"/>
              </a:rPr>
              <a:t>#10 – Wrong Is Wrong, but Right for Client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bg1"/>
                </a:solidFill>
                <a:latin typeface="HelveticaNeue MediumCond" pitchFamily="34" charset="0"/>
              </a:rPr>
              <a:t>Original Underwriter Case Studies</a:t>
            </a:r>
            <a:endParaRPr lang="en-US" dirty="0">
              <a:solidFill>
                <a:schemeClr val="bg1"/>
              </a:solidFill>
              <a:latin typeface="HelveticaNeue MediumCond" pitchFamily="34" charset="0"/>
            </a:endParaRPr>
          </a:p>
        </p:txBody>
      </p:sp>
      <p:sp>
        <p:nvSpPr>
          <p:cNvPr id="3" name="Content Placeholder 2"/>
          <p:cNvSpPr>
            <a:spLocks noGrp="1"/>
          </p:cNvSpPr>
          <p:nvPr>
            <p:ph idx="1"/>
          </p:nvPr>
        </p:nvSpPr>
        <p:spPr>
          <a:xfrm>
            <a:off x="609600" y="1600200"/>
            <a:ext cx="8077200" cy="4525963"/>
          </a:xfrm>
        </p:spPr>
        <p:txBody>
          <a:bodyPr/>
          <a:lstStyle/>
          <a:p>
            <a:pPr>
              <a:defRPr/>
            </a:pPr>
            <a:r>
              <a:rPr lang="en-US" dirty="0" smtClean="0">
                <a:latin typeface="HelveticaNeue Condensed" pitchFamily="34" charset="0"/>
              </a:rPr>
              <a:t>#11 – School’s Out</a:t>
            </a:r>
          </a:p>
          <a:p>
            <a:pPr>
              <a:defRPr/>
            </a:pPr>
            <a:r>
              <a:rPr lang="en-US" dirty="0" smtClean="0">
                <a:latin typeface="HelveticaNeue Condensed" pitchFamily="34" charset="0"/>
              </a:rPr>
              <a:t>#12 – Ignorance Can Be Bliss </a:t>
            </a:r>
          </a:p>
          <a:p>
            <a:pPr>
              <a:defRPr/>
            </a:pPr>
            <a:r>
              <a:rPr lang="en-US" dirty="0" smtClean="0">
                <a:latin typeface="HelveticaNeue Condensed" pitchFamily="34" charset="0"/>
              </a:rPr>
              <a:t>#13 – He Who Hesitates Gets Lost </a:t>
            </a:r>
          </a:p>
          <a:p>
            <a:pPr>
              <a:defRPr/>
            </a:pPr>
            <a:r>
              <a:rPr lang="en-US" dirty="0" smtClean="0">
                <a:latin typeface="HelveticaNeue Condensed" pitchFamily="34" charset="0"/>
              </a:rPr>
              <a:t>#14 – Gone With the Wind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smtClean="0">
                <a:latin typeface="HelveticaNeue Condensed" pitchFamily="34" charset="0"/>
              </a:rPr>
              <a:t>Now Go Forth and Be Ethical!!!</a:t>
            </a:r>
            <a:endParaRPr lang="en-US" dirty="0">
              <a:latin typeface="HelveticaNeue Condensed"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886200"/>
            <a:ext cx="7086600" cy="1752600"/>
          </a:xfrm>
        </p:spPr>
        <p:txBody>
          <a:bodyPr>
            <a:normAutofit/>
          </a:bodyPr>
          <a:lstStyle/>
          <a:p>
            <a:pPr algn="l">
              <a:spcBef>
                <a:spcPct val="50000"/>
              </a:spcBef>
            </a:pPr>
            <a:r>
              <a:rPr lang="en-US" sz="2400" dirty="0" smtClean="0">
                <a:solidFill>
                  <a:schemeClr val="bg1"/>
                </a:solidFill>
                <a:latin typeface="HelveticaNeue Condensed" pitchFamily="34" charset="0"/>
                <a:cs typeface="Calibri" pitchFamily="34" charset="0"/>
              </a:rPr>
              <a:t>720 Providence Road</a:t>
            </a:r>
            <a:r>
              <a:rPr lang="en-US" sz="2400" b="1" dirty="0" smtClean="0">
                <a:solidFill>
                  <a:schemeClr val="bg1"/>
                </a:solidFill>
                <a:latin typeface="HelveticaNeue Condensed" pitchFamily="34" charset="0"/>
                <a:cs typeface="Calibri" pitchFamily="34" charset="0"/>
              </a:rPr>
              <a:t>·</a:t>
            </a:r>
            <a:r>
              <a:rPr lang="en-US" sz="2400" dirty="0" smtClean="0">
                <a:solidFill>
                  <a:schemeClr val="bg1"/>
                </a:solidFill>
                <a:latin typeface="HelveticaNeue Condensed" pitchFamily="34" charset="0"/>
                <a:cs typeface="Calibri" pitchFamily="34" charset="0"/>
              </a:rPr>
              <a:t> Suite 100 </a:t>
            </a:r>
            <a:r>
              <a:rPr lang="en-US" sz="2400" b="1" dirty="0" smtClean="0">
                <a:solidFill>
                  <a:schemeClr val="bg1"/>
                </a:solidFill>
                <a:latin typeface="HelveticaNeue Condensed" pitchFamily="34" charset="0"/>
                <a:cs typeface="Calibri" pitchFamily="34" charset="0"/>
              </a:rPr>
              <a:t>·</a:t>
            </a:r>
            <a:r>
              <a:rPr lang="en-US" sz="2400" dirty="0" smtClean="0">
                <a:solidFill>
                  <a:schemeClr val="bg1"/>
                </a:solidFill>
                <a:latin typeface="HelveticaNeue Condensed" pitchFamily="34" charset="0"/>
                <a:cs typeface="Calibri" pitchFamily="34" charset="0"/>
              </a:rPr>
              <a:t> Malvern, PA 19355-3433</a:t>
            </a:r>
            <a:br>
              <a:rPr lang="en-US" sz="2400" dirty="0" smtClean="0">
                <a:solidFill>
                  <a:schemeClr val="bg1"/>
                </a:solidFill>
                <a:latin typeface="HelveticaNeue Condensed" pitchFamily="34" charset="0"/>
                <a:cs typeface="Calibri" pitchFamily="34" charset="0"/>
              </a:rPr>
            </a:br>
            <a:r>
              <a:rPr lang="en-US" sz="2400" dirty="0" smtClean="0">
                <a:solidFill>
                  <a:schemeClr val="bg1"/>
                </a:solidFill>
                <a:latin typeface="HelveticaNeue Condensed" pitchFamily="34" charset="0"/>
                <a:cs typeface="Calibri" pitchFamily="34" charset="0"/>
              </a:rPr>
              <a:t>Phone (610) 644-2100 </a:t>
            </a:r>
            <a:r>
              <a:rPr lang="en-US" sz="2400" b="1" dirty="0" smtClean="0">
                <a:solidFill>
                  <a:schemeClr val="bg1"/>
                </a:solidFill>
                <a:latin typeface="HelveticaNeue Condensed" pitchFamily="34" charset="0"/>
                <a:cs typeface="Calibri" pitchFamily="34" charset="0"/>
              </a:rPr>
              <a:t>·</a:t>
            </a:r>
            <a:r>
              <a:rPr lang="en-US" sz="2400" dirty="0" smtClean="0">
                <a:solidFill>
                  <a:schemeClr val="bg1"/>
                </a:solidFill>
                <a:latin typeface="HelveticaNeue Condensed" pitchFamily="34" charset="0"/>
                <a:cs typeface="Calibri" pitchFamily="34" charset="0"/>
              </a:rPr>
              <a:t> Fax (610) 640-9676</a:t>
            </a:r>
          </a:p>
          <a:p>
            <a:pPr algn="l">
              <a:spcBef>
                <a:spcPct val="50000"/>
              </a:spcBef>
            </a:pPr>
            <a:r>
              <a:rPr lang="en-US" sz="2400" dirty="0" smtClean="0">
                <a:solidFill>
                  <a:schemeClr val="bg1"/>
                </a:solidFill>
                <a:latin typeface="HelveticaNeue Condensed" pitchFamily="34" charset="0"/>
                <a:cs typeface="Calibri" pitchFamily="34" charset="0"/>
              </a:rPr>
              <a:t>www.TheInstitutes.org</a:t>
            </a:r>
            <a:endParaRPr lang="en-US" sz="2400" dirty="0">
              <a:solidFill>
                <a:schemeClr val="bg1"/>
              </a:solidFill>
              <a:latin typeface="HelveticaNeue Condensed"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bg1"/>
                </a:solidFill>
                <a:latin typeface="HelveticaNeue MediumCond" pitchFamily="34" charset="0"/>
              </a:rPr>
              <a:t>Course Objectives</a:t>
            </a:r>
            <a:endParaRPr lang="en-US" dirty="0">
              <a:solidFill>
                <a:schemeClr val="bg1"/>
              </a:solidFill>
              <a:latin typeface="HelveticaNeue MediumCond" pitchFamily="34" charset="0"/>
            </a:endParaRPr>
          </a:p>
        </p:txBody>
      </p:sp>
      <p:sp>
        <p:nvSpPr>
          <p:cNvPr id="3" name="Content Placeholder 2"/>
          <p:cNvSpPr>
            <a:spLocks noGrp="1"/>
          </p:cNvSpPr>
          <p:nvPr>
            <p:ph idx="1"/>
          </p:nvPr>
        </p:nvSpPr>
        <p:spPr>
          <a:xfrm>
            <a:off x="609600" y="1600200"/>
            <a:ext cx="8229600" cy="4525963"/>
          </a:xfrm>
        </p:spPr>
        <p:txBody>
          <a:bodyPr>
            <a:normAutofit/>
          </a:bodyPr>
          <a:lstStyle/>
          <a:p>
            <a:pPr>
              <a:defRPr/>
            </a:pPr>
            <a:r>
              <a:rPr lang="en-GB" dirty="0" smtClean="0">
                <a:latin typeface="HelveticaNeue Condensed" pitchFamily="34" charset="0"/>
              </a:rPr>
              <a:t>To understand the value of a code of ethics</a:t>
            </a:r>
          </a:p>
          <a:p>
            <a:pPr>
              <a:defRPr/>
            </a:pPr>
            <a:r>
              <a:rPr lang="en-GB" dirty="0" smtClean="0">
                <a:latin typeface="HelveticaNeue Condensed" pitchFamily="34" charset="0"/>
              </a:rPr>
              <a:t>To gain practice in seeing the ethical dilemmas in common insurance situations</a:t>
            </a:r>
          </a:p>
          <a:p>
            <a:pPr>
              <a:defRPr/>
            </a:pPr>
            <a:r>
              <a:rPr lang="en-GB" dirty="0" smtClean="0">
                <a:latin typeface="HelveticaNeue Condensed" pitchFamily="34" charset="0"/>
              </a:rPr>
              <a:t>To exercise individual judgment and reasoning in addressing ethical dilemmas, relying upon accepted ethical approaches and applicable codes of ethics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bg1"/>
                </a:solidFill>
                <a:latin typeface="HelveticaNeue MediumCond" pitchFamily="34" charset="0"/>
              </a:rPr>
              <a:t>Morality</a:t>
            </a:r>
            <a:endParaRPr lang="en-US" dirty="0">
              <a:solidFill>
                <a:schemeClr val="bg1"/>
              </a:solidFill>
              <a:latin typeface="HelveticaNeue MediumCond" pitchFamily="34" charset="0"/>
            </a:endParaRPr>
          </a:p>
        </p:txBody>
      </p:sp>
      <p:sp>
        <p:nvSpPr>
          <p:cNvPr id="3" name="Content Placeholder 2"/>
          <p:cNvSpPr>
            <a:spLocks noGrp="1"/>
          </p:cNvSpPr>
          <p:nvPr>
            <p:ph idx="1"/>
          </p:nvPr>
        </p:nvSpPr>
        <p:spPr>
          <a:xfrm>
            <a:off x="609600" y="1600200"/>
            <a:ext cx="8077200" cy="4525963"/>
          </a:xfrm>
        </p:spPr>
        <p:txBody>
          <a:bodyPr/>
          <a:lstStyle/>
          <a:p>
            <a:pPr>
              <a:defRPr/>
            </a:pPr>
            <a:r>
              <a:rPr lang="en-GB" dirty="0" smtClean="0">
                <a:latin typeface="HelveticaNeue Condensed" pitchFamily="34" charset="0"/>
              </a:rPr>
              <a:t>“Right vs. Wrong” decisions</a:t>
            </a:r>
          </a:p>
          <a:p>
            <a:pPr>
              <a:defRPr/>
            </a:pPr>
            <a:r>
              <a:rPr lang="en-GB" dirty="0" smtClean="0">
                <a:latin typeface="HelveticaNeue Condensed" pitchFamily="34" charset="0"/>
              </a:rPr>
              <a:t>“From the heart and the brain”</a:t>
            </a:r>
            <a:endParaRPr lang="en-US" dirty="0" smtClean="0">
              <a:latin typeface="HelveticaNeue Condensed" pitchFamily="34" charset="0"/>
            </a:endParaRPr>
          </a:p>
          <a:p>
            <a:pPr lvl="1">
              <a:defRPr/>
            </a:pPr>
            <a:r>
              <a:rPr lang="en-US" dirty="0" smtClean="0">
                <a:latin typeface="HelveticaNeue Condensed" pitchFamily="34" charset="0"/>
              </a:rPr>
              <a:t>“Feels” like the right thing</a:t>
            </a:r>
          </a:p>
          <a:p>
            <a:pPr lvl="1">
              <a:defRPr/>
            </a:pPr>
            <a:r>
              <a:rPr lang="en-GB" dirty="0" smtClean="0">
                <a:latin typeface="HelveticaNeue Condensed" pitchFamily="34" charset="0"/>
              </a:rPr>
              <a:t>According to the way I was taught, this IS the </a:t>
            </a:r>
            <a:br>
              <a:rPr lang="en-GB" dirty="0" smtClean="0">
                <a:latin typeface="HelveticaNeue Condensed" pitchFamily="34" charset="0"/>
              </a:rPr>
            </a:br>
            <a:r>
              <a:rPr lang="en-GB" dirty="0" smtClean="0">
                <a:latin typeface="HelveticaNeue Condensed" pitchFamily="34" charset="0"/>
              </a:rPr>
              <a:t>right thing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bg1"/>
                </a:solidFill>
                <a:latin typeface="HelveticaNeue MediumCond" pitchFamily="34" charset="0"/>
              </a:rPr>
              <a:t>Ethics</a:t>
            </a:r>
            <a:endParaRPr lang="en-US" dirty="0">
              <a:solidFill>
                <a:schemeClr val="bg1"/>
              </a:solidFill>
              <a:latin typeface="HelveticaNeue MediumCond" pitchFamily="34" charset="0"/>
            </a:endParaRPr>
          </a:p>
        </p:txBody>
      </p:sp>
      <p:sp>
        <p:nvSpPr>
          <p:cNvPr id="3" name="Content Placeholder 2"/>
          <p:cNvSpPr>
            <a:spLocks noGrp="1"/>
          </p:cNvSpPr>
          <p:nvPr>
            <p:ph idx="1"/>
          </p:nvPr>
        </p:nvSpPr>
        <p:spPr>
          <a:xfrm>
            <a:off x="609600" y="1600200"/>
            <a:ext cx="8077200" cy="4525963"/>
          </a:xfrm>
        </p:spPr>
        <p:txBody>
          <a:bodyPr/>
          <a:lstStyle/>
          <a:p>
            <a:pPr>
              <a:defRPr/>
            </a:pPr>
            <a:r>
              <a:rPr lang="en-GB" dirty="0" smtClean="0">
                <a:latin typeface="HelveticaNeue Condensed" pitchFamily="34" charset="0"/>
              </a:rPr>
              <a:t>“Right vs. right” decisions</a:t>
            </a:r>
          </a:p>
          <a:p>
            <a:pPr>
              <a:defRPr/>
            </a:pPr>
            <a:r>
              <a:rPr lang="en-GB" dirty="0" smtClean="0">
                <a:latin typeface="HelveticaNeue Condensed" pitchFamily="34" charset="0"/>
              </a:rPr>
              <a:t>Come from the “head” (intellect)</a:t>
            </a:r>
            <a:endParaRPr lang="en-US" dirty="0" smtClean="0">
              <a:latin typeface="HelveticaNeue Condensed" pitchFamily="34" charset="0"/>
            </a:endParaRPr>
          </a:p>
          <a:p>
            <a:pPr lvl="1">
              <a:defRPr/>
            </a:pPr>
            <a:r>
              <a:rPr lang="en-GB" dirty="0" smtClean="0">
                <a:latin typeface="HelveticaNeue Condensed" pitchFamily="34" charset="0"/>
              </a:rPr>
              <a:t>Codes of expected </a:t>
            </a:r>
            <a:r>
              <a:rPr lang="en-GB" dirty="0" err="1" smtClean="0">
                <a:latin typeface="HelveticaNeue Condensed" pitchFamily="34" charset="0"/>
              </a:rPr>
              <a:t>behavior</a:t>
            </a:r>
            <a:endParaRPr lang="en-GB" dirty="0" smtClean="0">
              <a:latin typeface="HelveticaNeue Condensed" pitchFamily="34" charset="0"/>
            </a:endParaRPr>
          </a:p>
          <a:p>
            <a:pPr lvl="1">
              <a:defRPr/>
            </a:pPr>
            <a:r>
              <a:rPr lang="en-GB" dirty="0" smtClean="0">
                <a:latin typeface="HelveticaNeue Condensed" pitchFamily="34" charset="0"/>
              </a:rPr>
              <a:t>Approved guidelines</a:t>
            </a:r>
          </a:p>
          <a:p>
            <a:pPr lvl="1">
              <a:defRPr/>
            </a:pPr>
            <a:r>
              <a:rPr lang="en-GB" dirty="0" smtClean="0">
                <a:latin typeface="HelveticaNeue Condensed" pitchFamily="34" charset="0"/>
              </a:rPr>
              <a:t>Derived from morals</a:t>
            </a:r>
            <a:endParaRPr lang="en-US" dirty="0" smtClean="0">
              <a:latin typeface="HelveticaNeue Condensed"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solidFill>
                  <a:schemeClr val="bg1"/>
                </a:solidFill>
                <a:latin typeface="HelveticaNeue MediumCond" pitchFamily="34" charset="0"/>
              </a:rPr>
              <a:t>Today’s Headlines</a:t>
            </a:r>
            <a:endParaRPr lang="en-US" dirty="0">
              <a:solidFill>
                <a:schemeClr val="bg1"/>
              </a:solidFill>
              <a:latin typeface="HelveticaNeue MediumCond" pitchFamily="34" charset="0"/>
            </a:endParaRPr>
          </a:p>
        </p:txBody>
      </p:sp>
      <p:sp>
        <p:nvSpPr>
          <p:cNvPr id="3" name="Content Placeholder 2"/>
          <p:cNvSpPr>
            <a:spLocks noGrp="1"/>
          </p:cNvSpPr>
          <p:nvPr>
            <p:ph idx="1"/>
          </p:nvPr>
        </p:nvSpPr>
        <p:spPr>
          <a:xfrm>
            <a:off x="609600" y="1600200"/>
            <a:ext cx="8077200" cy="4525963"/>
          </a:xfrm>
        </p:spPr>
        <p:txBody>
          <a:bodyPr/>
          <a:lstStyle/>
          <a:p>
            <a:pPr>
              <a:defRPr/>
            </a:pPr>
            <a:r>
              <a:rPr lang="en-GB" dirty="0" smtClean="0">
                <a:latin typeface="HelveticaNeue Condensed" pitchFamily="34" charset="0"/>
              </a:rPr>
              <a:t>Are they “moral” or “ethical” issues?</a:t>
            </a:r>
          </a:p>
          <a:p>
            <a:pPr lvl="1">
              <a:defRPr/>
            </a:pPr>
            <a:r>
              <a:rPr lang="en-GB" dirty="0" smtClean="0">
                <a:latin typeface="HelveticaNeue Condensed" pitchFamily="34" charset="0"/>
              </a:rPr>
              <a:t>Corporate cheating, corruption</a:t>
            </a:r>
          </a:p>
          <a:p>
            <a:pPr lvl="1">
              <a:lnSpc>
                <a:spcPct val="93000"/>
              </a:lnSpc>
              <a:defRPr/>
            </a:pPr>
            <a:r>
              <a:rPr lang="en-GB" dirty="0" smtClean="0">
                <a:latin typeface="HelveticaNeue Condensed" pitchFamily="34" charset="0"/>
              </a:rPr>
              <a:t>Corporate criminal </a:t>
            </a:r>
            <a:r>
              <a:rPr lang="en-GB" dirty="0" err="1" smtClean="0">
                <a:latin typeface="HelveticaNeue Condensed" pitchFamily="34" charset="0"/>
              </a:rPr>
              <a:t>behavior</a:t>
            </a:r>
            <a:endParaRPr lang="en-GB" dirty="0" smtClean="0">
              <a:latin typeface="HelveticaNeue Condensed" pitchFamily="34" charset="0"/>
            </a:endParaRPr>
          </a:p>
          <a:p>
            <a:pPr lvl="1">
              <a:lnSpc>
                <a:spcPct val="93000"/>
              </a:lnSpc>
              <a:defRPr/>
            </a:pPr>
            <a:r>
              <a:rPr lang="en-GB" dirty="0" smtClean="0">
                <a:latin typeface="HelveticaNeue Condensed" pitchFamily="34" charset="0"/>
              </a:rPr>
              <a:t>Individual profiteering</a:t>
            </a:r>
          </a:p>
          <a:p>
            <a:pPr lvl="1">
              <a:lnSpc>
                <a:spcPct val="93000"/>
              </a:lnSpc>
              <a:defRPr/>
            </a:pPr>
            <a:r>
              <a:rPr lang="en-GB" dirty="0" smtClean="0">
                <a:latin typeface="HelveticaNeue Condensed" pitchFamily="34" charset="0"/>
              </a:rPr>
              <a:t>Stock manipulation</a:t>
            </a:r>
          </a:p>
          <a:p>
            <a:pPr lvl="1">
              <a:lnSpc>
                <a:spcPct val="93000"/>
              </a:lnSpc>
              <a:defRPr/>
            </a:pPr>
            <a:r>
              <a:rPr lang="en-GB" dirty="0" smtClean="0">
                <a:latin typeface="HelveticaNeue Condensed" pitchFamily="34" charset="0"/>
              </a:rPr>
              <a:t>Others?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3200" dirty="0" smtClean="0">
                <a:latin typeface="HelveticaNeue Condensed" pitchFamily="34" charset="0"/>
              </a:rPr>
              <a:t>A True Moral Crisis Is Not Solvable By an </a:t>
            </a:r>
            <a:br>
              <a:rPr lang="en-US" sz="3200" dirty="0" smtClean="0">
                <a:latin typeface="HelveticaNeue Condensed" pitchFamily="34" charset="0"/>
              </a:rPr>
            </a:br>
            <a:r>
              <a:rPr lang="en-US" sz="3200" dirty="0" smtClean="0">
                <a:latin typeface="HelveticaNeue Condensed" pitchFamily="34" charset="0"/>
              </a:rPr>
              <a:t>Ethical Process…Why?</a:t>
            </a:r>
            <a:endParaRPr lang="en-US" sz="3200" dirty="0">
              <a:latin typeface="HelveticaNeue Condense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dirty="0" smtClean="0">
                <a:solidFill>
                  <a:schemeClr val="bg1"/>
                </a:solidFill>
                <a:latin typeface="HelveticaNeue MediumCond" pitchFamily="34" charset="0"/>
              </a:rPr>
              <a:t>Because…</a:t>
            </a:r>
            <a:endParaRPr lang="en-US" dirty="0">
              <a:solidFill>
                <a:schemeClr val="bg1"/>
              </a:solidFill>
              <a:latin typeface="HelveticaNeue MediumCond" pitchFamily="34" charset="0"/>
            </a:endParaRPr>
          </a:p>
        </p:txBody>
      </p:sp>
      <p:sp>
        <p:nvSpPr>
          <p:cNvPr id="5" name="Content Placeholder 4"/>
          <p:cNvSpPr>
            <a:spLocks noGrp="1"/>
          </p:cNvSpPr>
          <p:nvPr>
            <p:ph idx="1"/>
          </p:nvPr>
        </p:nvSpPr>
        <p:spPr/>
        <p:txBody>
          <a:bodyPr/>
          <a:lstStyle/>
          <a:p>
            <a:pPr algn="ctr">
              <a:buNone/>
            </a:pPr>
            <a:endParaRPr lang="en-US" dirty="0" smtClean="0">
              <a:latin typeface="HelveticaNeue Condensed" pitchFamily="34" charset="0"/>
            </a:endParaRPr>
          </a:p>
          <a:p>
            <a:pPr algn="ctr">
              <a:buNone/>
            </a:pPr>
            <a:r>
              <a:rPr lang="en-US" dirty="0" smtClean="0">
                <a:latin typeface="HelveticaNeue Condensed" pitchFamily="34" charset="0"/>
              </a:rPr>
              <a:t>	First Step in Solving “Moral” Crisis Is to Determine “Right” from “Wrong” – </a:t>
            </a:r>
            <a:r>
              <a:rPr lang="en-US" u="sng" dirty="0" smtClean="0">
                <a:latin typeface="HelveticaNeue Condensed" pitchFamily="34" charset="0"/>
              </a:rPr>
              <a:t>NOT</a:t>
            </a:r>
            <a:r>
              <a:rPr lang="en-US" dirty="0" smtClean="0">
                <a:latin typeface="HelveticaNeue Condensed" pitchFamily="34" charset="0"/>
              </a:rPr>
              <a:t> “Right” from “Right”</a:t>
            </a:r>
            <a:endParaRPr lang="en-US" dirty="0">
              <a:latin typeface="HelveticaNeue Condensed"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dirty="0" smtClean="0">
                <a:solidFill>
                  <a:schemeClr val="bg1"/>
                </a:solidFill>
                <a:latin typeface="HelveticaNeue MediumCond" pitchFamily="34" charset="0"/>
              </a:rPr>
              <a:t>Approaches to Ethical Decisions</a:t>
            </a:r>
            <a:endParaRPr lang="en-US" dirty="0">
              <a:solidFill>
                <a:schemeClr val="bg1"/>
              </a:solidFill>
              <a:latin typeface="HelveticaNeue MediumCond" pitchFamily="34" charset="0"/>
            </a:endParaRPr>
          </a:p>
        </p:txBody>
      </p:sp>
      <p:sp>
        <p:nvSpPr>
          <p:cNvPr id="5" name="Content Placeholder 4"/>
          <p:cNvSpPr>
            <a:spLocks noGrp="1"/>
          </p:cNvSpPr>
          <p:nvPr>
            <p:ph idx="1"/>
          </p:nvPr>
        </p:nvSpPr>
        <p:spPr>
          <a:xfrm>
            <a:off x="609600" y="1600200"/>
            <a:ext cx="8077200" cy="4525963"/>
          </a:xfrm>
        </p:spPr>
        <p:txBody>
          <a:bodyPr/>
          <a:lstStyle/>
          <a:p>
            <a:pPr>
              <a:defRPr/>
            </a:pPr>
            <a:r>
              <a:rPr lang="en-GB" dirty="0" smtClean="0">
                <a:latin typeface="HelveticaNeue Condensed" pitchFamily="34" charset="0"/>
              </a:rPr>
              <a:t>Situation-Based</a:t>
            </a:r>
          </a:p>
          <a:p>
            <a:pPr>
              <a:lnSpc>
                <a:spcPct val="93000"/>
              </a:lnSpc>
              <a:defRPr/>
            </a:pPr>
            <a:r>
              <a:rPr lang="en-GB" dirty="0" smtClean="0">
                <a:latin typeface="HelveticaNeue Condensed" pitchFamily="34" charset="0"/>
              </a:rPr>
              <a:t>Rule-Based</a:t>
            </a:r>
          </a:p>
          <a:p>
            <a:pPr>
              <a:lnSpc>
                <a:spcPct val="93000"/>
              </a:lnSpc>
              <a:defRPr/>
            </a:pPr>
            <a:r>
              <a:rPr lang="en-GB" dirty="0" smtClean="0">
                <a:latin typeface="HelveticaNeue Condensed" pitchFamily="34" charset="0"/>
              </a:rPr>
              <a:t>People-Based</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28&quot;&gt;&lt;/object&gt;&lt;object type=&quot;2&quot; unique_id=&quot;10029&quot;&gt;&lt;object type=&quot;3&quot; unique_id=&quot;10030&quot;&gt;&lt;property id=&quot;20148&quot; value=&quot;5&quot;/&gt;&lt;property id=&quot;20300&quot; value=&quot;Slide 1&quot;/&gt;&lt;property id=&quot;20307&quot; value=&quot;256&quot;/&gt;&lt;/object&gt;&lt;object type=&quot;3&quot; unique_id=&quot;10031&quot;&gt;&lt;property id=&quot;20148&quot; value=&quot;5&quot;/&gt;&lt;property id=&quot;20300&quot; value=&quot;Slide 2&quot;/&gt;&lt;property id=&quot;20307&quot; value=&quot;25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2468</Words>
  <Application>Microsoft Office PowerPoint</Application>
  <PresentationFormat>On-screen Show (4:3)</PresentationFormat>
  <Paragraphs>146</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Street-Level Ethics</vt:lpstr>
      <vt:lpstr>Course Objectives</vt:lpstr>
      <vt:lpstr>Course Objectives</vt:lpstr>
      <vt:lpstr>Morality</vt:lpstr>
      <vt:lpstr>Ethics</vt:lpstr>
      <vt:lpstr>Today’s Headlines</vt:lpstr>
      <vt:lpstr>A True Moral Crisis Is Not Solvable By an  Ethical Process…Why?</vt:lpstr>
      <vt:lpstr>Because…</vt:lpstr>
      <vt:lpstr>Approaches to Ethical Decisions</vt:lpstr>
      <vt:lpstr>Situation-Based</vt:lpstr>
      <vt:lpstr>Rule-Based</vt:lpstr>
      <vt:lpstr>People-Based</vt:lpstr>
      <vt:lpstr>Inherent Weaknesses</vt:lpstr>
      <vt:lpstr>Code of Ethics</vt:lpstr>
      <vt:lpstr>Questions for Assistance in Ethical Decision Making</vt:lpstr>
      <vt:lpstr>Case Studies</vt:lpstr>
      <vt:lpstr>Value</vt:lpstr>
      <vt:lpstr>Assumptions</vt:lpstr>
      <vt:lpstr>Agent Case Studies</vt:lpstr>
      <vt:lpstr>Underwriter Case Studies</vt:lpstr>
      <vt:lpstr>Original Agent Case Studies</vt:lpstr>
      <vt:lpstr>Original Underwriter Case Studies</vt:lpstr>
      <vt:lpstr>Now Go Forth and Be Ethical!!!</vt:lpstr>
      <vt:lpstr>Slide 24</vt:lpstr>
    </vt:vector>
  </TitlesOfParts>
  <Company>AICPCU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AICPCU</dc:creator>
  <cp:lastModifiedBy>valore</cp:lastModifiedBy>
  <cp:revision>35</cp:revision>
  <dcterms:created xsi:type="dcterms:W3CDTF">2012-03-21T17:20:05Z</dcterms:created>
  <dcterms:modified xsi:type="dcterms:W3CDTF">2012-03-26T14:37:07Z</dcterms:modified>
</cp:coreProperties>
</file>